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256" r:id="rId2"/>
    <p:sldId id="374" r:id="rId3"/>
    <p:sldId id="375" r:id="rId4"/>
    <p:sldId id="376" r:id="rId5"/>
    <p:sldId id="377" r:id="rId6"/>
    <p:sldId id="378" r:id="rId7"/>
    <p:sldId id="379" r:id="rId8"/>
    <p:sldId id="380" r:id="rId9"/>
    <p:sldId id="383" r:id="rId10"/>
    <p:sldId id="384" r:id="rId11"/>
    <p:sldId id="381" r:id="rId12"/>
    <p:sldId id="382" r:id="rId13"/>
    <p:sldId id="393" r:id="rId14"/>
    <p:sldId id="388" r:id="rId15"/>
    <p:sldId id="385" r:id="rId16"/>
    <p:sldId id="386" r:id="rId17"/>
    <p:sldId id="387" r:id="rId18"/>
    <p:sldId id="389" r:id="rId19"/>
    <p:sldId id="390" r:id="rId20"/>
    <p:sldId id="391" r:id="rId21"/>
    <p:sldId id="392" r:id="rId22"/>
    <p:sldId id="363" r:id="rId23"/>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dsaye"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719"/>
    <a:srgbClr val="7E112B"/>
    <a:srgbClr val="FFCB27"/>
    <a:srgbClr val="F58220"/>
    <a:srgbClr val="8F8944"/>
    <a:srgbClr val="4C80B0"/>
    <a:srgbClr val="78B16D"/>
    <a:srgbClr val="B20F23"/>
    <a:srgbClr val="0099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861" autoAdjust="0"/>
    <p:restoredTop sz="80112" autoAdjust="0"/>
  </p:normalViewPr>
  <p:slideViewPr>
    <p:cSldViewPr snapToGrid="0" snapToObjects="1">
      <p:cViewPr varScale="1">
        <p:scale>
          <a:sx n="72" d="100"/>
          <a:sy n="72" d="100"/>
        </p:scale>
        <p:origin x="1373" y="58"/>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notesViewPr>
    <p:cSldViewPr snapToGrid="0" snapToObjects="1" showGuides="1">
      <p:cViewPr varScale="1">
        <p:scale>
          <a:sx n="110" d="100"/>
          <a:sy n="110" d="100"/>
        </p:scale>
        <p:origin x="2496" y="19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lie Eagleton" userId="d6790806-d4c3-444c-9452-c45ceac5c02a" providerId="ADAL" clId="{D6A057DA-7486-41D4-BC39-CDF58A54CEA1}"/>
    <pc:docChg chg="custSel modSld">
      <pc:chgData name="Hanlie Eagleton" userId="d6790806-d4c3-444c-9452-c45ceac5c02a" providerId="ADAL" clId="{D6A057DA-7486-41D4-BC39-CDF58A54CEA1}" dt="2026-09-17T07:30:48.644" v="4" actId="14100"/>
      <pc:docMkLst>
        <pc:docMk/>
      </pc:docMkLst>
      <pc:sldChg chg="addSp delSp modSp">
        <pc:chgData name="Hanlie Eagleton" userId="d6790806-d4c3-444c-9452-c45ceac5c02a" providerId="ADAL" clId="{D6A057DA-7486-41D4-BC39-CDF58A54CEA1}" dt="2026-09-17T07:30:48.644" v="4" actId="14100"/>
        <pc:sldMkLst>
          <pc:docMk/>
          <pc:sldMk cId="3256245927" sldId="388"/>
        </pc:sldMkLst>
        <pc:picChg chg="add mod">
          <ac:chgData name="Hanlie Eagleton" userId="d6790806-d4c3-444c-9452-c45ceac5c02a" providerId="ADAL" clId="{D6A057DA-7486-41D4-BC39-CDF58A54CEA1}" dt="2026-09-17T07:30:48.644" v="4" actId="14100"/>
          <ac:picMkLst>
            <pc:docMk/>
            <pc:sldMk cId="3256245927" sldId="388"/>
            <ac:picMk id="3" creationId="{1592AC72-D7ED-428F-8698-50A21AED5266}"/>
          </ac:picMkLst>
        </pc:picChg>
        <pc:picChg chg="del">
          <ac:chgData name="Hanlie Eagleton" userId="d6790806-d4c3-444c-9452-c45ceac5c02a" providerId="ADAL" clId="{D6A057DA-7486-41D4-BC39-CDF58A54CEA1}" dt="2026-09-17T07:28:57.836" v="0" actId="478"/>
          <ac:picMkLst>
            <pc:docMk/>
            <pc:sldMk cId="3256245927" sldId="388"/>
            <ac:picMk id="6" creationId="{DEFD3889-EB40-7FDE-E720-34ED4E1C40D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CBC6BE3-D50D-403D-8967-FD6C4940A126}" type="datetimeFigureOut">
              <a:rPr lang="en-ZA" smtClean="0"/>
              <a:pPr/>
              <a:t>2026/09/17</a:t>
            </a:fld>
            <a:endParaRPr lang="en-ZA"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341AFD1-AD3B-498F-B42A-140D6ABE565B}" type="slidenum">
              <a:rPr lang="en-ZA" smtClean="0"/>
              <a:pPr/>
              <a:t>‹#›</a:t>
            </a:fld>
            <a:endParaRPr lang="en-ZA" dirty="0"/>
          </a:p>
        </p:txBody>
      </p:sp>
    </p:spTree>
    <p:extLst>
      <p:ext uri="{BB962C8B-B14F-4D97-AF65-F5344CB8AC3E}">
        <p14:creationId xmlns:p14="http://schemas.microsoft.com/office/powerpoint/2010/main" val="30470458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466CBFB-CBC5-6D45-B81E-D5087457DA0C}" type="datetimeFigureOut">
              <a:rPr lang="en-US" smtClean="0"/>
              <a:pPr/>
              <a:t>9/17/2026</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2396F31-D46C-174D-9DA5-0F156D17816F}" type="slidenum">
              <a:rPr lang="en-US" smtClean="0"/>
              <a:pPr/>
              <a:t>‹#›</a:t>
            </a:fld>
            <a:endParaRPr lang="en-US" dirty="0"/>
          </a:p>
        </p:txBody>
      </p:sp>
    </p:spTree>
    <p:extLst>
      <p:ext uri="{BB962C8B-B14F-4D97-AF65-F5344CB8AC3E}">
        <p14:creationId xmlns:p14="http://schemas.microsoft.com/office/powerpoint/2010/main" val="26092540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Wines of South Africa</a:t>
            </a:r>
          </a:p>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a:t>
            </a:fld>
            <a:endParaRPr lang="en-US" dirty="0"/>
          </a:p>
        </p:txBody>
      </p:sp>
    </p:spTree>
    <p:extLst>
      <p:ext uri="{BB962C8B-B14F-4D97-AF65-F5344CB8AC3E}">
        <p14:creationId xmlns:p14="http://schemas.microsoft.com/office/powerpoint/2010/main" val="93781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2</a:t>
            </a:fld>
            <a:endParaRPr lang="en-US" dirty="0"/>
          </a:p>
        </p:txBody>
      </p:sp>
    </p:spTree>
    <p:extLst>
      <p:ext uri="{BB962C8B-B14F-4D97-AF65-F5344CB8AC3E}">
        <p14:creationId xmlns:p14="http://schemas.microsoft.com/office/powerpoint/2010/main" val="3423825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1B54E-C073-F1A7-0274-7A5F63D5F5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8A31AD-4647-A889-345E-7A38AC94FE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01AA06-0044-EC81-3452-60F2AD46045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BBCB005-0EE3-2B05-9E31-106F6DF67B99}"/>
              </a:ext>
            </a:extLst>
          </p:cNvPr>
          <p:cNvSpPr>
            <a:spLocks noGrp="1"/>
          </p:cNvSpPr>
          <p:nvPr>
            <p:ph type="sldNum" sz="quarter" idx="5"/>
          </p:nvPr>
        </p:nvSpPr>
        <p:spPr/>
        <p:txBody>
          <a:bodyPr/>
          <a:lstStyle/>
          <a:p>
            <a:fld id="{52396F31-D46C-174D-9DA5-0F156D17816F}" type="slidenum">
              <a:rPr lang="en-US" smtClean="0"/>
              <a:pPr/>
              <a:t>3</a:t>
            </a:fld>
            <a:endParaRPr lang="en-US" dirty="0"/>
          </a:p>
        </p:txBody>
      </p:sp>
    </p:spTree>
    <p:extLst>
      <p:ext uri="{BB962C8B-B14F-4D97-AF65-F5344CB8AC3E}">
        <p14:creationId xmlns:p14="http://schemas.microsoft.com/office/powerpoint/2010/main" val="2003418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FAC38-B9DC-8FAE-25D3-B8CB9E9337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3BEA96-606D-E6B0-81D3-7865ED8168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50E185-BC8A-BD63-D879-E9332239E5E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46CB0B3-CCD5-B119-DB60-4E75C199F6B1}"/>
              </a:ext>
            </a:extLst>
          </p:cNvPr>
          <p:cNvSpPr>
            <a:spLocks noGrp="1"/>
          </p:cNvSpPr>
          <p:nvPr>
            <p:ph type="sldNum" sz="quarter" idx="5"/>
          </p:nvPr>
        </p:nvSpPr>
        <p:spPr/>
        <p:txBody>
          <a:bodyPr/>
          <a:lstStyle/>
          <a:p>
            <a:fld id="{52396F31-D46C-174D-9DA5-0F156D17816F}" type="slidenum">
              <a:rPr lang="en-US" smtClean="0"/>
              <a:pPr/>
              <a:t>4</a:t>
            </a:fld>
            <a:endParaRPr lang="en-US" dirty="0"/>
          </a:p>
        </p:txBody>
      </p:sp>
    </p:spTree>
    <p:extLst>
      <p:ext uri="{BB962C8B-B14F-4D97-AF65-F5344CB8AC3E}">
        <p14:creationId xmlns:p14="http://schemas.microsoft.com/office/powerpoint/2010/main" val="2863009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10AB9-C910-5F5B-B483-4E12A191AF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118E1B-1CE0-4AEB-17AB-D897348EFC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89E70F-C012-8A6E-D334-43C237357A2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A73AE85-CB88-0562-3A72-6BE0E422A848}"/>
              </a:ext>
            </a:extLst>
          </p:cNvPr>
          <p:cNvSpPr>
            <a:spLocks noGrp="1"/>
          </p:cNvSpPr>
          <p:nvPr>
            <p:ph type="sldNum" sz="quarter" idx="5"/>
          </p:nvPr>
        </p:nvSpPr>
        <p:spPr/>
        <p:txBody>
          <a:bodyPr/>
          <a:lstStyle/>
          <a:p>
            <a:fld id="{52396F31-D46C-174D-9DA5-0F156D17816F}" type="slidenum">
              <a:rPr lang="en-US" smtClean="0"/>
              <a:pPr/>
              <a:t>5</a:t>
            </a:fld>
            <a:endParaRPr lang="en-US" dirty="0"/>
          </a:p>
        </p:txBody>
      </p:sp>
    </p:spTree>
    <p:extLst>
      <p:ext uri="{BB962C8B-B14F-4D97-AF65-F5344CB8AC3E}">
        <p14:creationId xmlns:p14="http://schemas.microsoft.com/office/powerpoint/2010/main" val="165837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4C2EF-72AC-A5C8-486A-F7C3FDED25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D1491B-C32C-835A-A265-00EDFC53D5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EE72EB-97E0-334C-827C-4DFAEB598C8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F3CC0F3-4C99-54C6-61F8-2AB1ADCB778D}"/>
              </a:ext>
            </a:extLst>
          </p:cNvPr>
          <p:cNvSpPr>
            <a:spLocks noGrp="1"/>
          </p:cNvSpPr>
          <p:nvPr>
            <p:ph type="sldNum" sz="quarter" idx="5"/>
          </p:nvPr>
        </p:nvSpPr>
        <p:spPr/>
        <p:txBody>
          <a:bodyPr/>
          <a:lstStyle/>
          <a:p>
            <a:fld id="{52396F31-D46C-174D-9DA5-0F156D17816F}" type="slidenum">
              <a:rPr lang="en-US" smtClean="0"/>
              <a:pPr/>
              <a:t>6</a:t>
            </a:fld>
            <a:endParaRPr lang="en-US" dirty="0"/>
          </a:p>
        </p:txBody>
      </p:sp>
    </p:spTree>
    <p:extLst>
      <p:ext uri="{BB962C8B-B14F-4D97-AF65-F5344CB8AC3E}">
        <p14:creationId xmlns:p14="http://schemas.microsoft.com/office/powerpoint/2010/main" val="950468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3C729-E5FF-9140-A56C-D774082699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806258-C0DD-EACA-6D72-83FE368476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3B7A4D-0FE5-220D-155A-DAFC37F4162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0D781F-2B3A-E98D-9BFC-16CA1EE59B38}"/>
              </a:ext>
            </a:extLst>
          </p:cNvPr>
          <p:cNvSpPr>
            <a:spLocks noGrp="1"/>
          </p:cNvSpPr>
          <p:nvPr>
            <p:ph type="sldNum" sz="quarter" idx="5"/>
          </p:nvPr>
        </p:nvSpPr>
        <p:spPr/>
        <p:txBody>
          <a:bodyPr/>
          <a:lstStyle/>
          <a:p>
            <a:fld id="{52396F31-D46C-174D-9DA5-0F156D17816F}" type="slidenum">
              <a:rPr lang="en-US" smtClean="0"/>
              <a:pPr/>
              <a:t>7</a:t>
            </a:fld>
            <a:endParaRPr lang="en-US" dirty="0"/>
          </a:p>
        </p:txBody>
      </p:sp>
    </p:spTree>
    <p:extLst>
      <p:ext uri="{BB962C8B-B14F-4D97-AF65-F5344CB8AC3E}">
        <p14:creationId xmlns:p14="http://schemas.microsoft.com/office/powerpoint/2010/main" val="1391710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1B50E-0335-4401-25E4-56BB6CDAE4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C27C97-4B77-A4F4-5C02-DFA4335009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450984-9F97-F821-4B6D-3F4931351C6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A616B6E-9AE7-FA21-8EA4-A34BB91B2696}"/>
              </a:ext>
            </a:extLst>
          </p:cNvPr>
          <p:cNvSpPr>
            <a:spLocks noGrp="1"/>
          </p:cNvSpPr>
          <p:nvPr>
            <p:ph type="sldNum" sz="quarter" idx="5"/>
          </p:nvPr>
        </p:nvSpPr>
        <p:spPr/>
        <p:txBody>
          <a:bodyPr/>
          <a:lstStyle/>
          <a:p>
            <a:fld id="{52396F31-D46C-174D-9DA5-0F156D17816F}" type="slidenum">
              <a:rPr lang="en-US" smtClean="0"/>
              <a:pPr/>
              <a:t>8</a:t>
            </a:fld>
            <a:endParaRPr lang="en-US" dirty="0"/>
          </a:p>
        </p:txBody>
      </p:sp>
    </p:spTree>
    <p:extLst>
      <p:ext uri="{BB962C8B-B14F-4D97-AF65-F5344CB8AC3E}">
        <p14:creationId xmlns:p14="http://schemas.microsoft.com/office/powerpoint/2010/main" val="2751147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B28F4-F2AB-B9CF-EFF7-6F7365C4D3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B4AB74-0099-9824-D659-292F6EC7DA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0123B7-890B-795D-D8D1-3ED6632E5DC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8909403-6B65-4C6C-151B-3282910BBAE4}"/>
              </a:ext>
            </a:extLst>
          </p:cNvPr>
          <p:cNvSpPr>
            <a:spLocks noGrp="1"/>
          </p:cNvSpPr>
          <p:nvPr>
            <p:ph type="sldNum" sz="quarter" idx="5"/>
          </p:nvPr>
        </p:nvSpPr>
        <p:spPr/>
        <p:txBody>
          <a:bodyPr/>
          <a:lstStyle/>
          <a:p>
            <a:fld id="{52396F31-D46C-174D-9DA5-0F156D17816F}" type="slidenum">
              <a:rPr lang="en-US" smtClean="0"/>
              <a:pPr/>
              <a:t>9</a:t>
            </a:fld>
            <a:endParaRPr lang="en-US" dirty="0"/>
          </a:p>
        </p:txBody>
      </p:sp>
    </p:spTree>
    <p:extLst>
      <p:ext uri="{BB962C8B-B14F-4D97-AF65-F5344CB8AC3E}">
        <p14:creationId xmlns:p14="http://schemas.microsoft.com/office/powerpoint/2010/main" val="4169283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BB4CB-2106-2537-2860-9E0F882072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CAA471-7411-ED34-4812-8E8751DB24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A42C8F-88D7-2F6D-65EE-91ED51AE61B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1860DF5-1254-1832-428E-8F3C3B1A3616}"/>
              </a:ext>
            </a:extLst>
          </p:cNvPr>
          <p:cNvSpPr>
            <a:spLocks noGrp="1"/>
          </p:cNvSpPr>
          <p:nvPr>
            <p:ph type="sldNum" sz="quarter" idx="5"/>
          </p:nvPr>
        </p:nvSpPr>
        <p:spPr/>
        <p:txBody>
          <a:bodyPr/>
          <a:lstStyle/>
          <a:p>
            <a:fld id="{52396F31-D46C-174D-9DA5-0F156D17816F}" type="slidenum">
              <a:rPr lang="en-US" smtClean="0"/>
              <a:pPr/>
              <a:t>10</a:t>
            </a:fld>
            <a:endParaRPr lang="en-US" dirty="0"/>
          </a:p>
        </p:txBody>
      </p:sp>
    </p:spTree>
    <p:extLst>
      <p:ext uri="{BB962C8B-B14F-4D97-AF65-F5344CB8AC3E}">
        <p14:creationId xmlns:p14="http://schemas.microsoft.com/office/powerpoint/2010/main" val="2241794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FCA2B-FFBC-6181-3AB8-E6480E9DFD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B7B0D7-79F6-969B-70E9-0F55FD5960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0CB05C-48DD-AAB8-4A1D-155D6A2FD33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B3E6685-CF32-7DD3-FD2A-E406EE273F56}"/>
              </a:ext>
            </a:extLst>
          </p:cNvPr>
          <p:cNvSpPr>
            <a:spLocks noGrp="1"/>
          </p:cNvSpPr>
          <p:nvPr>
            <p:ph type="sldNum" sz="quarter" idx="5"/>
          </p:nvPr>
        </p:nvSpPr>
        <p:spPr/>
        <p:txBody>
          <a:bodyPr/>
          <a:lstStyle/>
          <a:p>
            <a:fld id="{52396F31-D46C-174D-9DA5-0F156D17816F}" type="slidenum">
              <a:rPr lang="en-US" smtClean="0"/>
              <a:pPr/>
              <a:t>11</a:t>
            </a:fld>
            <a:endParaRPr lang="en-US" dirty="0"/>
          </a:p>
        </p:txBody>
      </p:sp>
    </p:spTree>
    <p:extLst>
      <p:ext uri="{BB962C8B-B14F-4D97-AF65-F5344CB8AC3E}">
        <p14:creationId xmlns:p14="http://schemas.microsoft.com/office/powerpoint/2010/main" val="1458371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CB309-22D9-22FA-4243-C69C597F70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1C7684-10FD-7103-AE82-73CC1A2061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66EE93-B5A1-87D2-3F1C-4C12998627E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CF062CD-143F-1A2B-A7F7-609B56602FA6}"/>
              </a:ext>
            </a:extLst>
          </p:cNvPr>
          <p:cNvSpPr>
            <a:spLocks noGrp="1"/>
          </p:cNvSpPr>
          <p:nvPr>
            <p:ph type="sldNum" sz="quarter" idx="5"/>
          </p:nvPr>
        </p:nvSpPr>
        <p:spPr/>
        <p:txBody>
          <a:bodyPr/>
          <a:lstStyle/>
          <a:p>
            <a:fld id="{52396F31-D46C-174D-9DA5-0F156D17816F}" type="slidenum">
              <a:rPr lang="en-US" smtClean="0"/>
              <a:pPr/>
              <a:t>12</a:t>
            </a:fld>
            <a:endParaRPr lang="en-US" dirty="0"/>
          </a:p>
        </p:txBody>
      </p:sp>
    </p:spTree>
    <p:extLst>
      <p:ext uri="{BB962C8B-B14F-4D97-AF65-F5344CB8AC3E}">
        <p14:creationId xmlns:p14="http://schemas.microsoft.com/office/powerpoint/2010/main" val="4269995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0A442-BACB-936F-B471-A5AD396486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F45AE4-3D57-1F0B-F706-D13FD3060B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E8715D-25B4-0748-01A6-7222E7951BF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8391557-F29B-BC79-E818-219323B714B1}"/>
              </a:ext>
            </a:extLst>
          </p:cNvPr>
          <p:cNvSpPr>
            <a:spLocks noGrp="1"/>
          </p:cNvSpPr>
          <p:nvPr>
            <p:ph type="sldNum" sz="quarter" idx="5"/>
          </p:nvPr>
        </p:nvSpPr>
        <p:spPr/>
        <p:txBody>
          <a:bodyPr/>
          <a:lstStyle/>
          <a:p>
            <a:fld id="{52396F31-D46C-174D-9DA5-0F156D17816F}" type="slidenum">
              <a:rPr lang="en-US" smtClean="0"/>
              <a:pPr/>
              <a:t>13</a:t>
            </a:fld>
            <a:endParaRPr lang="en-US" dirty="0"/>
          </a:p>
        </p:txBody>
      </p:sp>
    </p:spTree>
    <p:extLst>
      <p:ext uri="{BB962C8B-B14F-4D97-AF65-F5344CB8AC3E}">
        <p14:creationId xmlns:p14="http://schemas.microsoft.com/office/powerpoint/2010/main" val="4181827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33F9E-3DD8-C716-9519-98FF6FB4CA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01ACB0-28D3-EE4E-F57F-AF8DCC2915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AD5AFD-F620-637F-FCFA-CB4CE08A3D0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6D6E67D-24B1-0D31-76AD-EE80A6947D50}"/>
              </a:ext>
            </a:extLst>
          </p:cNvPr>
          <p:cNvSpPr>
            <a:spLocks noGrp="1"/>
          </p:cNvSpPr>
          <p:nvPr>
            <p:ph type="sldNum" sz="quarter" idx="5"/>
          </p:nvPr>
        </p:nvSpPr>
        <p:spPr/>
        <p:txBody>
          <a:bodyPr/>
          <a:lstStyle/>
          <a:p>
            <a:fld id="{52396F31-D46C-174D-9DA5-0F156D17816F}" type="slidenum">
              <a:rPr lang="en-US" smtClean="0"/>
              <a:pPr/>
              <a:t>14</a:t>
            </a:fld>
            <a:endParaRPr lang="en-US" dirty="0"/>
          </a:p>
        </p:txBody>
      </p:sp>
    </p:spTree>
    <p:extLst>
      <p:ext uri="{BB962C8B-B14F-4D97-AF65-F5344CB8AC3E}">
        <p14:creationId xmlns:p14="http://schemas.microsoft.com/office/powerpoint/2010/main" val="2432314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E76FC-B092-9DC5-6585-5E907ED78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09CD04-C30B-95D9-9F21-FBF75B703D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4B5086-D784-9470-28FF-C7FC864F7A0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661B128-56F7-A8BC-E9F4-4B8DF0C12E05}"/>
              </a:ext>
            </a:extLst>
          </p:cNvPr>
          <p:cNvSpPr>
            <a:spLocks noGrp="1"/>
          </p:cNvSpPr>
          <p:nvPr>
            <p:ph type="sldNum" sz="quarter" idx="5"/>
          </p:nvPr>
        </p:nvSpPr>
        <p:spPr/>
        <p:txBody>
          <a:bodyPr/>
          <a:lstStyle/>
          <a:p>
            <a:fld id="{52396F31-D46C-174D-9DA5-0F156D17816F}" type="slidenum">
              <a:rPr lang="en-US" smtClean="0"/>
              <a:pPr/>
              <a:t>15</a:t>
            </a:fld>
            <a:endParaRPr lang="en-US" dirty="0"/>
          </a:p>
        </p:txBody>
      </p:sp>
    </p:spTree>
    <p:extLst>
      <p:ext uri="{BB962C8B-B14F-4D97-AF65-F5344CB8AC3E}">
        <p14:creationId xmlns:p14="http://schemas.microsoft.com/office/powerpoint/2010/main" val="33207616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99C67-C03E-627F-70CC-C7126C0970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80A6DB-F1D4-B180-AB56-841A1D52F3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69C1D5-4889-F775-596A-25314AC27E0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590FD3C-53B5-6BC9-6B2C-B16BFD0E868E}"/>
              </a:ext>
            </a:extLst>
          </p:cNvPr>
          <p:cNvSpPr>
            <a:spLocks noGrp="1"/>
          </p:cNvSpPr>
          <p:nvPr>
            <p:ph type="sldNum" sz="quarter" idx="5"/>
          </p:nvPr>
        </p:nvSpPr>
        <p:spPr/>
        <p:txBody>
          <a:bodyPr/>
          <a:lstStyle/>
          <a:p>
            <a:fld id="{52396F31-D46C-174D-9DA5-0F156D17816F}" type="slidenum">
              <a:rPr lang="en-US" smtClean="0"/>
              <a:pPr/>
              <a:t>16</a:t>
            </a:fld>
            <a:endParaRPr lang="en-US" dirty="0"/>
          </a:p>
        </p:txBody>
      </p:sp>
    </p:spTree>
    <p:extLst>
      <p:ext uri="{BB962C8B-B14F-4D97-AF65-F5344CB8AC3E}">
        <p14:creationId xmlns:p14="http://schemas.microsoft.com/office/powerpoint/2010/main" val="3876233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7B6AF-BC55-666F-1F2C-3EE3F5FE9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720499-9B0F-4316-FBB4-0A5AEE5075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6BABEA-CF60-F2C5-CB74-496D5E74455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6878A10-B093-6BF8-782C-735AA442BC80}"/>
              </a:ext>
            </a:extLst>
          </p:cNvPr>
          <p:cNvSpPr>
            <a:spLocks noGrp="1"/>
          </p:cNvSpPr>
          <p:nvPr>
            <p:ph type="sldNum" sz="quarter" idx="5"/>
          </p:nvPr>
        </p:nvSpPr>
        <p:spPr/>
        <p:txBody>
          <a:bodyPr/>
          <a:lstStyle/>
          <a:p>
            <a:fld id="{52396F31-D46C-174D-9DA5-0F156D17816F}" type="slidenum">
              <a:rPr lang="en-US" smtClean="0"/>
              <a:pPr/>
              <a:t>17</a:t>
            </a:fld>
            <a:endParaRPr lang="en-US" dirty="0"/>
          </a:p>
        </p:txBody>
      </p:sp>
    </p:spTree>
    <p:extLst>
      <p:ext uri="{BB962C8B-B14F-4D97-AF65-F5344CB8AC3E}">
        <p14:creationId xmlns:p14="http://schemas.microsoft.com/office/powerpoint/2010/main" val="315300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354E9-FC94-5276-1C08-A0CADF845F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6B5889-1ACF-333C-113F-B04E863933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3C9A80-445C-CF04-C0DD-D86C4E62E07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3A3EC34-031E-1FDE-58B4-68D7EC03CD18}"/>
              </a:ext>
            </a:extLst>
          </p:cNvPr>
          <p:cNvSpPr>
            <a:spLocks noGrp="1"/>
          </p:cNvSpPr>
          <p:nvPr>
            <p:ph type="sldNum" sz="quarter" idx="5"/>
          </p:nvPr>
        </p:nvSpPr>
        <p:spPr/>
        <p:txBody>
          <a:bodyPr/>
          <a:lstStyle/>
          <a:p>
            <a:fld id="{52396F31-D46C-174D-9DA5-0F156D17816F}" type="slidenum">
              <a:rPr lang="en-US" smtClean="0"/>
              <a:pPr/>
              <a:t>18</a:t>
            </a:fld>
            <a:endParaRPr lang="en-US" dirty="0"/>
          </a:p>
        </p:txBody>
      </p:sp>
    </p:spTree>
    <p:extLst>
      <p:ext uri="{BB962C8B-B14F-4D97-AF65-F5344CB8AC3E}">
        <p14:creationId xmlns:p14="http://schemas.microsoft.com/office/powerpoint/2010/main" val="2437220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9144E-7466-73C0-2D5E-0F8F839C95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10C453-74EB-EFEF-4C39-8CFC33A3B8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F75765-CC80-2A09-A76B-C1DC45BD6DD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C6937ED-C728-ABF3-E06D-A1DBCB7AB23F}"/>
              </a:ext>
            </a:extLst>
          </p:cNvPr>
          <p:cNvSpPr>
            <a:spLocks noGrp="1"/>
          </p:cNvSpPr>
          <p:nvPr>
            <p:ph type="sldNum" sz="quarter" idx="5"/>
          </p:nvPr>
        </p:nvSpPr>
        <p:spPr/>
        <p:txBody>
          <a:bodyPr/>
          <a:lstStyle/>
          <a:p>
            <a:fld id="{52396F31-D46C-174D-9DA5-0F156D17816F}" type="slidenum">
              <a:rPr lang="en-US" smtClean="0"/>
              <a:pPr/>
              <a:t>19</a:t>
            </a:fld>
            <a:endParaRPr lang="en-US" dirty="0"/>
          </a:p>
        </p:txBody>
      </p:sp>
    </p:spTree>
    <p:extLst>
      <p:ext uri="{BB962C8B-B14F-4D97-AF65-F5344CB8AC3E}">
        <p14:creationId xmlns:p14="http://schemas.microsoft.com/office/powerpoint/2010/main" val="32409071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91C58-B712-C615-A080-902293E79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6FED2F-22D6-6745-2D2F-7A995E160E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622109-CBB4-E063-4473-8B039C68CD2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16B2681-A51D-DBE3-8742-937422D9BFFF}"/>
              </a:ext>
            </a:extLst>
          </p:cNvPr>
          <p:cNvSpPr>
            <a:spLocks noGrp="1"/>
          </p:cNvSpPr>
          <p:nvPr>
            <p:ph type="sldNum" sz="quarter" idx="5"/>
          </p:nvPr>
        </p:nvSpPr>
        <p:spPr/>
        <p:txBody>
          <a:bodyPr/>
          <a:lstStyle/>
          <a:p>
            <a:fld id="{52396F31-D46C-174D-9DA5-0F156D17816F}" type="slidenum">
              <a:rPr lang="en-US" smtClean="0"/>
              <a:pPr/>
              <a:t>20</a:t>
            </a:fld>
            <a:endParaRPr lang="en-US" dirty="0"/>
          </a:p>
        </p:txBody>
      </p:sp>
    </p:spTree>
    <p:extLst>
      <p:ext uri="{BB962C8B-B14F-4D97-AF65-F5344CB8AC3E}">
        <p14:creationId xmlns:p14="http://schemas.microsoft.com/office/powerpoint/2010/main" val="8412169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AFA7B-D299-03EF-210B-671217C214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D737D1-86E6-932A-9E0D-D4533C4103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214867-2037-9564-D8EB-283E00F1078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98AB74B-EBC0-575B-782F-139137DEF681}"/>
              </a:ext>
            </a:extLst>
          </p:cNvPr>
          <p:cNvSpPr>
            <a:spLocks noGrp="1"/>
          </p:cNvSpPr>
          <p:nvPr>
            <p:ph type="sldNum" sz="quarter" idx="5"/>
          </p:nvPr>
        </p:nvSpPr>
        <p:spPr/>
        <p:txBody>
          <a:bodyPr/>
          <a:lstStyle/>
          <a:p>
            <a:fld id="{52396F31-D46C-174D-9DA5-0F156D17816F}" type="slidenum">
              <a:rPr lang="en-US" smtClean="0"/>
              <a:pPr/>
              <a:t>21</a:t>
            </a:fld>
            <a:endParaRPr lang="en-US" dirty="0"/>
          </a:p>
        </p:txBody>
      </p:sp>
    </p:spTree>
    <p:extLst>
      <p:ext uri="{BB962C8B-B14F-4D97-AF65-F5344CB8AC3E}">
        <p14:creationId xmlns:p14="http://schemas.microsoft.com/office/powerpoint/2010/main" val="24172817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end</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22</a:t>
            </a:fld>
            <a:endParaRPr lang="en-US" dirty="0"/>
          </a:p>
        </p:txBody>
      </p:sp>
    </p:spTree>
    <p:extLst>
      <p:ext uri="{BB962C8B-B14F-4D97-AF65-F5344CB8AC3E}">
        <p14:creationId xmlns:p14="http://schemas.microsoft.com/office/powerpoint/2010/main" val="982322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Big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897180"/>
            <a:ext cx="5308664"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
        <p:nvSpPr>
          <p:cNvPr id="5" name="TextBox 4">
            <a:extLst>
              <a:ext uri="{FF2B5EF4-FFF2-40B4-BE49-F238E27FC236}">
                <a16:creationId xmlns:a16="http://schemas.microsoft.com/office/drawing/2014/main" id="{D7AF6F15-4785-22D7-9C60-7D4AE28C2E12}"/>
              </a:ext>
            </a:extLst>
          </p:cNvPr>
          <p:cNvSpPr txBox="1"/>
          <p:nvPr userDrawn="1"/>
        </p:nvSpPr>
        <p:spPr>
          <a:xfrm>
            <a:off x="6310356" y="6525261"/>
            <a:ext cx="1144544"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CAPE SOUTH COAST</a:t>
            </a:r>
          </a:p>
        </p:txBody>
      </p:sp>
      <p:sp>
        <p:nvSpPr>
          <p:cNvPr id="6" name="TextBox 5">
            <a:extLst>
              <a:ext uri="{FF2B5EF4-FFF2-40B4-BE49-F238E27FC236}">
                <a16:creationId xmlns:a16="http://schemas.microsoft.com/office/drawing/2014/main" id="{A8211977-5EA5-6819-C3F6-489438556569}"/>
              </a:ext>
            </a:extLst>
          </p:cNvPr>
          <p:cNvSpPr txBox="1"/>
          <p:nvPr userDrawn="1"/>
        </p:nvSpPr>
        <p:spPr>
          <a:xfrm>
            <a:off x="5846107" y="6257418"/>
            <a:ext cx="1605618" cy="288147"/>
          </a:xfrm>
          <a:prstGeom prst="rect">
            <a:avLst/>
          </a:prstGeom>
          <a:noFill/>
        </p:spPr>
        <p:txBody>
          <a:bodyPr wrap="square" lIns="0" tIns="0" rIns="0" bIns="72000" rtlCol="0">
            <a:spAutoFit/>
          </a:bodyPr>
          <a:lstStyle/>
          <a:p>
            <a:pPr algn="r"/>
            <a:r>
              <a:rPr lang="en-US" sz="1400" b="1" i="0" dirty="0">
                <a:solidFill>
                  <a:srgbClr val="FFCB27"/>
                </a:solidFill>
                <a:latin typeface="Avenir Next LT Pro" panose="020B0504020202020204" pitchFamily="34" charset="77"/>
                <a:cs typeface="Myriad Pro"/>
              </a:rPr>
              <a:t>Bot River</a:t>
            </a:r>
          </a:p>
        </p:txBody>
      </p:sp>
      <p:cxnSp>
        <p:nvCxnSpPr>
          <p:cNvPr id="8" name="Straight Connector 7">
            <a:extLst>
              <a:ext uri="{FF2B5EF4-FFF2-40B4-BE49-F238E27FC236}">
                <a16:creationId xmlns:a16="http://schemas.microsoft.com/office/drawing/2014/main"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566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Small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949950"/>
            <a:ext cx="5308664" cy="908050"/>
          </a:xfrm>
        </p:spPr>
        <p:txBody>
          <a:bodyPr lIns="0" tIns="0" rIns="0" bIns="0">
            <a:normAutofit/>
          </a:bodyPr>
          <a:lstStyle>
            <a:lvl1pPr marL="0" indent="0" algn="l">
              <a:buNone/>
              <a:defRPr sz="1500" b="0" i="0">
                <a:solidFill>
                  <a:srgbClr val="5C3719"/>
                </a:solidFill>
                <a:latin typeface="Avenir Next LT Pro"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
        <p:nvSpPr>
          <p:cNvPr id="5" name="TextBox 4">
            <a:extLst>
              <a:ext uri="{FF2B5EF4-FFF2-40B4-BE49-F238E27FC236}">
                <a16:creationId xmlns:a16="http://schemas.microsoft.com/office/drawing/2014/main" id="{D7AF6F15-4785-22D7-9C60-7D4AE28C2E12}"/>
              </a:ext>
            </a:extLst>
          </p:cNvPr>
          <p:cNvSpPr txBox="1"/>
          <p:nvPr userDrawn="1"/>
        </p:nvSpPr>
        <p:spPr>
          <a:xfrm>
            <a:off x="6310356" y="6525261"/>
            <a:ext cx="1144544"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CAPE SOUTH COAST</a:t>
            </a:r>
          </a:p>
        </p:txBody>
      </p:sp>
      <p:sp>
        <p:nvSpPr>
          <p:cNvPr id="6" name="TextBox 5">
            <a:extLst>
              <a:ext uri="{FF2B5EF4-FFF2-40B4-BE49-F238E27FC236}">
                <a16:creationId xmlns:a16="http://schemas.microsoft.com/office/drawing/2014/main" id="{A8211977-5EA5-6819-C3F6-489438556569}"/>
              </a:ext>
            </a:extLst>
          </p:cNvPr>
          <p:cNvSpPr txBox="1"/>
          <p:nvPr userDrawn="1"/>
        </p:nvSpPr>
        <p:spPr>
          <a:xfrm>
            <a:off x="5846107" y="6257418"/>
            <a:ext cx="1605618" cy="288147"/>
          </a:xfrm>
          <a:prstGeom prst="rect">
            <a:avLst/>
          </a:prstGeom>
          <a:noFill/>
        </p:spPr>
        <p:txBody>
          <a:bodyPr wrap="square" lIns="0" tIns="0" rIns="0" bIns="72000" rtlCol="0">
            <a:spAutoFit/>
          </a:bodyPr>
          <a:lstStyle/>
          <a:p>
            <a:pPr algn="r"/>
            <a:r>
              <a:rPr lang="en-US" sz="1400" b="1" i="0" dirty="0">
                <a:solidFill>
                  <a:srgbClr val="FFCB27"/>
                </a:solidFill>
                <a:latin typeface="Avenir Next LT Pro" panose="020B0504020202020204" pitchFamily="34" charset="77"/>
                <a:cs typeface="Myriad Pro"/>
              </a:rPr>
              <a:t>Bot River</a:t>
            </a:r>
          </a:p>
        </p:txBody>
      </p:sp>
      <p:cxnSp>
        <p:nvCxnSpPr>
          <p:cNvPr id="8" name="Straight Connector 7">
            <a:extLst>
              <a:ext uri="{FF2B5EF4-FFF2-40B4-BE49-F238E27FC236}">
                <a16:creationId xmlns:a16="http://schemas.microsoft.com/office/drawing/2014/main"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091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id="{6C80C094-D232-14D8-32DD-4083D83FAC60}"/>
              </a:ext>
            </a:extLst>
          </p:cNvPr>
          <p:cNvSpPr/>
          <p:nvPr userDrawn="1"/>
        </p:nvSpPr>
        <p:spPr>
          <a:xfrm>
            <a:off x="0" y="0"/>
            <a:ext cx="9144000" cy="83912"/>
          </a:xfrm>
          <a:prstGeom prst="rect">
            <a:avLst/>
          </a:prstGeom>
          <a:solidFill>
            <a:srgbClr val="4C80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260285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id="{6C80C094-D232-14D8-32DD-4083D83FAC60}"/>
              </a:ext>
            </a:extLst>
          </p:cNvPr>
          <p:cNvSpPr/>
          <p:nvPr userDrawn="1"/>
        </p:nvSpPr>
        <p:spPr>
          <a:xfrm>
            <a:off x="0" y="0"/>
            <a:ext cx="9144000" cy="83912"/>
          </a:xfrm>
          <a:prstGeom prst="rect">
            <a:avLst/>
          </a:prstGeom>
          <a:solidFill>
            <a:srgbClr val="8F89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17766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roo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id="{6C80C094-D232-14D8-32DD-4083D83FAC60}"/>
              </a:ext>
            </a:extLst>
          </p:cNvPr>
          <p:cNvSpPr/>
          <p:nvPr userDrawn="1"/>
        </p:nvSpPr>
        <p:spPr>
          <a:xfrm>
            <a:off x="0" y="0"/>
            <a:ext cx="9144000" cy="83912"/>
          </a:xfrm>
          <a:prstGeom prst="rect">
            <a:avLst/>
          </a:prstGeom>
          <a:solidFill>
            <a:srgbClr val="7E11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305772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rang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id="{6C80C094-D232-14D8-32DD-4083D83FAC60}"/>
              </a:ext>
            </a:extLst>
          </p:cNvPr>
          <p:cNvSpPr/>
          <p:nvPr userDrawn="1"/>
        </p:nvSpPr>
        <p:spPr>
          <a:xfrm>
            <a:off x="0" y="0"/>
            <a:ext cx="9144000" cy="83912"/>
          </a:xfrm>
          <a:prstGeom prst="rect">
            <a:avLst/>
          </a:prstGeom>
          <a:solidFill>
            <a:srgbClr val="F58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627871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1C7A6-7CAC-7048-B745-F418703F627F}" type="datetimeFigureOut">
              <a:rPr lang="en-US" smtClean="0"/>
              <a:pPr/>
              <a:t>9/17/2026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1238128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D1C7A6-7CAC-7048-B745-F418703F627F}" type="datetimeFigureOut">
              <a:rPr lang="en-US" smtClean="0"/>
              <a:pPr/>
              <a:t>9/17/2026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342615341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6" r:id="rId3"/>
    <p:sldLayoutId id="2147483657" r:id="rId4"/>
    <p:sldLayoutId id="2147483658" r:id="rId5"/>
    <p:sldLayoutId id="2147483659" r:id="rId6"/>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4" pos="385" userDrawn="1">
          <p15:clr>
            <a:srgbClr val="F26B43"/>
          </p15:clr>
        </p15:guide>
        <p15:guide id="5" pos="5375" userDrawn="1">
          <p15:clr>
            <a:srgbClr val="F26B43"/>
          </p15:clr>
        </p15:guide>
        <p15:guide id="6" orient="horz" pos="3634" userDrawn="1">
          <p15:clr>
            <a:srgbClr val="F26B43"/>
          </p15:clr>
        </p15:guide>
        <p15:guide id="7" orient="horz" pos="232" userDrawn="1">
          <p15:clr>
            <a:srgbClr val="F26B43"/>
          </p15:clr>
        </p15:guide>
        <p15:guide id="8" orient="horz" pos="3748" userDrawn="1">
          <p15:clr>
            <a:srgbClr val="F26B43"/>
          </p15:clr>
        </p15:guide>
        <p15:guide id="9" pos="4898" userDrawn="1">
          <p15:clr>
            <a:srgbClr val="F26B43"/>
          </p15:clr>
        </p15:guide>
        <p15:guide id="10" orient="horz" pos="3430" userDrawn="1">
          <p15:clr>
            <a:srgbClr val="F26B43"/>
          </p15:clr>
        </p15:guide>
        <p15:guide id="11" pos="4694" userDrawn="1">
          <p15:clr>
            <a:srgbClr val="F26B43"/>
          </p15:clr>
        </p15:guide>
        <p15:guide id="12" orient="horz" pos="4178" userDrawn="1">
          <p15:clr>
            <a:srgbClr val="F26B43"/>
          </p15:clr>
        </p15:guide>
        <p15:guide id="13" pos="5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7953EE-5A27-FBC7-8CE1-C98A361CA7F1}"/>
              </a:ext>
            </a:extLst>
          </p:cNvPr>
          <p:cNvPicPr>
            <a:picLocks noChangeAspect="1"/>
          </p:cNvPicPr>
          <p:nvPr/>
        </p:nvPicPr>
        <p:blipFill>
          <a:blip r:embed="rId3"/>
          <a:srcRect/>
          <a:stretch/>
        </p:blipFill>
        <p:spPr>
          <a:xfrm>
            <a:off x="0" y="0"/>
            <a:ext cx="9144000" cy="6858000"/>
          </a:xfrm>
          <a:prstGeom prst="rect">
            <a:avLst/>
          </a:prstGeom>
        </p:spPr>
      </p:pic>
      <p:sp>
        <p:nvSpPr>
          <p:cNvPr id="19" name="object 20">
            <a:extLst>
              <a:ext uri="{FF2B5EF4-FFF2-40B4-BE49-F238E27FC236}">
                <a16:creationId xmlns:a16="http://schemas.microsoft.com/office/drawing/2014/main" id="{B631FD9A-73B2-FC60-577F-620DFB4F2E97}"/>
              </a:ext>
            </a:extLst>
          </p:cNvPr>
          <p:cNvSpPr txBox="1"/>
          <p:nvPr/>
        </p:nvSpPr>
        <p:spPr>
          <a:xfrm>
            <a:off x="22860" y="4915057"/>
            <a:ext cx="9121140" cy="859210"/>
          </a:xfrm>
          <a:prstGeom prst="rect">
            <a:avLst/>
          </a:prstGeom>
        </p:spPr>
        <p:txBody>
          <a:bodyPr vert="horz" wrap="square" lIns="0" tIns="15240" rIns="0" bIns="0" rtlCol="0">
            <a:spAutoFit/>
          </a:bodyPr>
          <a:lstStyle/>
          <a:p>
            <a:pPr algn="ctr">
              <a:lnSpc>
                <a:spcPct val="100000"/>
              </a:lnSpc>
              <a:spcBef>
                <a:spcPts val="120"/>
              </a:spcBef>
            </a:pPr>
            <a:r>
              <a:rPr lang="en-US" sz="2400" spc="200" dirty="0">
                <a:solidFill>
                  <a:srgbClr val="FFFFFF"/>
                </a:solidFill>
                <a:latin typeface="Avenir Next LT Pro" panose="020B0504020202020204" pitchFamily="34" charset="77"/>
                <a:cs typeface="Segoe UI"/>
              </a:rPr>
              <a:t>CAPE WINELANDS</a:t>
            </a:r>
          </a:p>
          <a:p>
            <a:pPr algn="ctr">
              <a:lnSpc>
                <a:spcPct val="100000"/>
              </a:lnSpc>
              <a:spcBef>
                <a:spcPts val="120"/>
              </a:spcBef>
            </a:pPr>
            <a:r>
              <a:rPr lang="en-US" sz="3000" b="1" spc="-65" dirty="0">
                <a:solidFill>
                  <a:srgbClr val="FFFFFF"/>
                </a:solidFill>
                <a:latin typeface="Avenir Next LT Pro" panose="020B0504020202020204" pitchFamily="34" charset="77"/>
                <a:cs typeface="Segoe UI"/>
              </a:rPr>
              <a:t>BOT RIVER</a:t>
            </a:r>
          </a:p>
        </p:txBody>
      </p:sp>
    </p:spTree>
    <p:extLst>
      <p:ext uri="{BB962C8B-B14F-4D97-AF65-F5344CB8AC3E}">
        <p14:creationId xmlns:p14="http://schemas.microsoft.com/office/powerpoint/2010/main" val="253328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ubtitle 23">
            <a:extLst>
              <a:ext uri="{FF2B5EF4-FFF2-40B4-BE49-F238E27FC236}">
                <a16:creationId xmlns:a16="http://schemas.microsoft.com/office/drawing/2014/main" id="{99C5C4E2-96D4-3342-8C1E-2C5F559C99D4}"/>
              </a:ext>
            </a:extLst>
          </p:cNvPr>
          <p:cNvSpPr>
            <a:spLocks noGrp="1"/>
          </p:cNvSpPr>
          <p:nvPr>
            <p:ph type="subTitle" idx="1"/>
          </p:nvPr>
        </p:nvSpPr>
        <p:spPr/>
        <p:txBody>
          <a:bodyPr/>
          <a:lstStyle/>
          <a:p>
            <a:r>
              <a:rPr lang="en-GB" dirty="0"/>
              <a:t>Where is South Africa?</a:t>
            </a:r>
          </a:p>
        </p:txBody>
      </p:sp>
      <p:pic>
        <p:nvPicPr>
          <p:cNvPr id="2" name="Picture 1" descr="BOT RIVER2.jpg">
            <a:extLst>
              <a:ext uri="{FF2B5EF4-FFF2-40B4-BE49-F238E27FC236}">
                <a16:creationId xmlns:a16="http://schemas.microsoft.com/office/drawing/2014/main" id="{678B7372-469D-FD5A-BE03-FD83E75709F1}"/>
              </a:ext>
            </a:extLst>
          </p:cNvPr>
          <p:cNvPicPr>
            <a:picLocks noChangeAspect="1"/>
          </p:cNvPicPr>
          <p:nvPr/>
        </p:nvPicPr>
        <p:blipFill>
          <a:blip r:embed="rId3" cstate="screen">
            <a:extLst>
              <a:ext uri="{28A0092B-C50C-407E-A947-70E740481C1C}">
                <a14:useLocalDpi xmlns:a14="http://schemas.microsoft.com/office/drawing/2010/main"/>
              </a:ext>
            </a:extLst>
          </a:blip>
          <a:srcRect l="420" t="5435" r="6349" b="21148"/>
          <a:stretch>
            <a:fillRect/>
          </a:stretch>
        </p:blipFill>
        <p:spPr>
          <a:xfrm>
            <a:off x="0" y="377727"/>
            <a:ext cx="9142571" cy="5400675"/>
          </a:xfrm>
          <a:prstGeom prst="rect">
            <a:avLst/>
          </a:prstGeom>
        </p:spPr>
      </p:pic>
    </p:spTree>
    <p:extLst>
      <p:ext uri="{BB962C8B-B14F-4D97-AF65-F5344CB8AC3E}">
        <p14:creationId xmlns:p14="http://schemas.microsoft.com/office/powerpoint/2010/main" val="1523193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17436-FA4C-69B9-0288-C63094F3A5E8}"/>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A28D9B26-50F4-5E21-E8E8-5DC45895EB2C}"/>
              </a:ext>
            </a:extLst>
          </p:cNvPr>
          <p:cNvSpPr>
            <a:spLocks noGrp="1"/>
          </p:cNvSpPr>
          <p:nvPr>
            <p:ph type="subTitle" idx="1"/>
          </p:nvPr>
        </p:nvSpPr>
        <p:spPr/>
        <p:txBody>
          <a:bodyPr/>
          <a:lstStyle/>
          <a:p>
            <a:r>
              <a:rPr lang="en-GB" dirty="0"/>
              <a:t>South Africa is the southernmost </a:t>
            </a:r>
            <a:br>
              <a:rPr lang="en-GB" dirty="0"/>
            </a:br>
            <a:r>
              <a:rPr lang="en-GB" dirty="0"/>
              <a:t>country in Africa.</a:t>
            </a:r>
          </a:p>
        </p:txBody>
      </p:sp>
      <p:pic>
        <p:nvPicPr>
          <p:cNvPr id="3" name="Picture 2" descr="BOT RIVER3.jpg">
            <a:extLst>
              <a:ext uri="{FF2B5EF4-FFF2-40B4-BE49-F238E27FC236}">
                <a16:creationId xmlns:a16="http://schemas.microsoft.com/office/drawing/2014/main" id="{6AD0747B-8D26-E58D-C3B8-197858BD9408}"/>
              </a:ext>
            </a:extLst>
          </p:cNvPr>
          <p:cNvPicPr>
            <a:picLocks noChangeAspect="1"/>
          </p:cNvPicPr>
          <p:nvPr/>
        </p:nvPicPr>
        <p:blipFill>
          <a:blip r:embed="rId3" cstate="screen">
            <a:extLst>
              <a:ext uri="{28A0092B-C50C-407E-A947-70E740481C1C}">
                <a14:useLocalDpi xmlns:a14="http://schemas.microsoft.com/office/drawing/2010/main"/>
              </a:ext>
            </a:extLst>
          </a:blip>
          <a:srcRect l="2335" t="5874" r="10605" b="25567"/>
          <a:stretch>
            <a:fillRect/>
          </a:stretch>
        </p:blipFill>
        <p:spPr>
          <a:xfrm>
            <a:off x="0" y="368299"/>
            <a:ext cx="9142571" cy="5400675"/>
          </a:xfrm>
          <a:prstGeom prst="rect">
            <a:avLst/>
          </a:prstGeom>
        </p:spPr>
      </p:pic>
    </p:spTree>
    <p:extLst>
      <p:ext uri="{BB962C8B-B14F-4D97-AF65-F5344CB8AC3E}">
        <p14:creationId xmlns:p14="http://schemas.microsoft.com/office/powerpoint/2010/main" val="358537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03CD8-337C-D847-352B-B7BCAAF6BB69}"/>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A61CF2DD-0EF6-9B72-6C90-37B81FA9D63C}"/>
              </a:ext>
            </a:extLst>
          </p:cNvPr>
          <p:cNvSpPr>
            <a:spLocks noGrp="1"/>
          </p:cNvSpPr>
          <p:nvPr>
            <p:ph type="subTitle" idx="1"/>
          </p:nvPr>
        </p:nvSpPr>
        <p:spPr/>
        <p:txBody>
          <a:bodyPr>
            <a:normAutofit/>
          </a:bodyPr>
          <a:lstStyle/>
          <a:p>
            <a:r>
              <a:rPr lang="en-GB" dirty="0"/>
              <a:t>Our winelands are located at the </a:t>
            </a:r>
            <a:br>
              <a:rPr lang="en-GB" dirty="0"/>
            </a:br>
            <a:r>
              <a:rPr lang="en-GB" dirty="0"/>
              <a:t>very tip of South Africa.</a:t>
            </a:r>
          </a:p>
          <a:p>
            <a:endParaRPr lang="en-GB" dirty="0"/>
          </a:p>
        </p:txBody>
      </p:sp>
      <p:pic>
        <p:nvPicPr>
          <p:cNvPr id="4" name="Picture 3">
            <a:extLst>
              <a:ext uri="{FF2B5EF4-FFF2-40B4-BE49-F238E27FC236}">
                <a16:creationId xmlns:a16="http://schemas.microsoft.com/office/drawing/2014/main" id="{878BD239-F944-F6B0-CE98-B82170551DE1}"/>
              </a:ext>
            </a:extLst>
          </p:cNvPr>
          <p:cNvPicPr>
            <a:picLocks noChangeAspect="1"/>
          </p:cNvPicPr>
          <p:nvPr/>
        </p:nvPicPr>
        <p:blipFill>
          <a:blip r:embed="rId3"/>
          <a:srcRect l="4738" t="5738" r="4823" b="22066"/>
          <a:stretch>
            <a:fillRect/>
          </a:stretch>
        </p:blipFill>
        <p:spPr>
          <a:xfrm>
            <a:off x="1" y="368300"/>
            <a:ext cx="9144000" cy="5400675"/>
          </a:xfrm>
          <a:prstGeom prst="rect">
            <a:avLst/>
          </a:prstGeom>
        </p:spPr>
      </p:pic>
    </p:spTree>
    <p:extLst>
      <p:ext uri="{BB962C8B-B14F-4D97-AF65-F5344CB8AC3E}">
        <p14:creationId xmlns:p14="http://schemas.microsoft.com/office/powerpoint/2010/main" val="1110081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DEF3C-1A82-A7C9-2764-4762B580C4B1}"/>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38946F67-9317-7211-47FB-8884D1B59F3E}"/>
              </a:ext>
            </a:extLst>
          </p:cNvPr>
          <p:cNvSpPr>
            <a:spLocks noGrp="1"/>
          </p:cNvSpPr>
          <p:nvPr>
            <p:ph type="subTitle" idx="1"/>
          </p:nvPr>
        </p:nvSpPr>
        <p:spPr/>
        <p:txBody>
          <a:bodyPr>
            <a:normAutofit/>
          </a:bodyPr>
          <a:lstStyle/>
          <a:p>
            <a:r>
              <a:rPr lang="en-GB" dirty="0"/>
              <a:t>PRODUCTION AREAS: </a:t>
            </a:r>
            <a:r>
              <a:rPr lang="en-GB" dirty="0">
                <a:solidFill>
                  <a:srgbClr val="5C3719"/>
                </a:solidFill>
                <a:latin typeface="Avenir Next LT Pro" panose="020B0504020202020204" pitchFamily="34" charset="77"/>
              </a:rPr>
              <a:t>Districts of South Africa.</a:t>
            </a:r>
          </a:p>
        </p:txBody>
      </p:sp>
      <p:pic>
        <p:nvPicPr>
          <p:cNvPr id="3" name="Picture 2">
            <a:extLst>
              <a:ext uri="{FF2B5EF4-FFF2-40B4-BE49-F238E27FC236}">
                <a16:creationId xmlns:a16="http://schemas.microsoft.com/office/drawing/2014/main" id="{F6BA028E-BFBB-16E3-98B5-8CDC564A004A}"/>
              </a:ext>
            </a:extLst>
          </p:cNvPr>
          <p:cNvPicPr>
            <a:picLocks noChangeAspect="1"/>
          </p:cNvPicPr>
          <p:nvPr/>
        </p:nvPicPr>
        <p:blipFill>
          <a:blip r:embed="rId3"/>
          <a:srcRect l="18434" t="2423" r="1664" b="2533"/>
          <a:stretch>
            <a:fillRect/>
          </a:stretch>
        </p:blipFill>
        <p:spPr>
          <a:xfrm>
            <a:off x="2115407" y="368300"/>
            <a:ext cx="6417406" cy="5400675"/>
          </a:xfrm>
          <a:prstGeom prst="rect">
            <a:avLst/>
          </a:prstGeom>
        </p:spPr>
      </p:pic>
      <p:pic>
        <p:nvPicPr>
          <p:cNvPr id="4" name="Picture 3">
            <a:extLst>
              <a:ext uri="{FF2B5EF4-FFF2-40B4-BE49-F238E27FC236}">
                <a16:creationId xmlns:a16="http://schemas.microsoft.com/office/drawing/2014/main" id="{C6332194-BF91-4C27-9747-E9F7D7B301E3}"/>
              </a:ext>
            </a:extLst>
          </p:cNvPr>
          <p:cNvPicPr>
            <a:picLocks noChangeAspect="1"/>
          </p:cNvPicPr>
          <p:nvPr/>
        </p:nvPicPr>
        <p:blipFill>
          <a:blip r:embed="rId3"/>
          <a:srcRect t="15914" r="85455" b="20582"/>
          <a:stretch>
            <a:fillRect/>
          </a:stretch>
        </p:blipFill>
        <p:spPr>
          <a:xfrm>
            <a:off x="617209" y="365760"/>
            <a:ext cx="1749989" cy="5405555"/>
          </a:xfrm>
          <a:prstGeom prst="rect">
            <a:avLst/>
          </a:prstGeom>
        </p:spPr>
      </p:pic>
    </p:spTree>
    <p:extLst>
      <p:ext uri="{BB962C8B-B14F-4D97-AF65-F5344CB8AC3E}">
        <p14:creationId xmlns:p14="http://schemas.microsoft.com/office/powerpoint/2010/main" val="2573856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1D6CE-3AC8-EF02-F623-FAE91C976B53}"/>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4EA29A16-C37F-A530-6064-4ED81FA103E3}"/>
              </a:ext>
            </a:extLst>
          </p:cNvPr>
          <p:cNvSpPr>
            <a:spLocks noGrp="1"/>
          </p:cNvSpPr>
          <p:nvPr>
            <p:ph type="subTitle" idx="1"/>
          </p:nvPr>
        </p:nvSpPr>
        <p:spPr/>
        <p:txBody>
          <a:bodyPr/>
          <a:lstStyle/>
          <a:p>
            <a:r>
              <a:rPr lang="en-GB" dirty="0"/>
              <a:t>Wards of South Africa.</a:t>
            </a:r>
          </a:p>
        </p:txBody>
      </p:sp>
      <p:pic>
        <p:nvPicPr>
          <p:cNvPr id="2" name="Picture 1">
            <a:extLst>
              <a:ext uri="{FF2B5EF4-FFF2-40B4-BE49-F238E27FC236}">
                <a16:creationId xmlns:a16="http://schemas.microsoft.com/office/drawing/2014/main" id="{C2319B71-18AC-70CE-C3AC-D222BC5356D1}"/>
              </a:ext>
            </a:extLst>
          </p:cNvPr>
          <p:cNvPicPr>
            <a:picLocks noChangeAspect="1"/>
          </p:cNvPicPr>
          <p:nvPr/>
        </p:nvPicPr>
        <p:blipFill>
          <a:blip r:embed="rId3"/>
          <a:srcRect l="17338" t="5439" r="4793" b="21318"/>
          <a:stretch>
            <a:fillRect/>
          </a:stretch>
        </p:blipFill>
        <p:spPr>
          <a:xfrm>
            <a:off x="611188" y="368300"/>
            <a:ext cx="7656119" cy="5400675"/>
          </a:xfrm>
          <a:prstGeom prst="rect">
            <a:avLst/>
          </a:prstGeom>
        </p:spPr>
      </p:pic>
    </p:spTree>
    <p:extLst>
      <p:ext uri="{BB962C8B-B14F-4D97-AF65-F5344CB8AC3E}">
        <p14:creationId xmlns:p14="http://schemas.microsoft.com/office/powerpoint/2010/main" val="3129331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4B123-0B65-46F6-DE2C-010B496CE60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288BBFC-AD6A-D54F-4B86-10817F0C57A5}"/>
              </a:ext>
            </a:extLst>
          </p:cNvPr>
          <p:cNvPicPr>
            <a:picLocks noChangeAspect="1"/>
          </p:cNvPicPr>
          <p:nvPr/>
        </p:nvPicPr>
        <p:blipFill>
          <a:blip r:embed="rId3"/>
          <a:srcRect t="64784" b="14469"/>
          <a:stretch>
            <a:fillRect/>
          </a:stretch>
        </p:blipFill>
        <p:spPr>
          <a:xfrm>
            <a:off x="-2" y="368301"/>
            <a:ext cx="9144000" cy="1422792"/>
          </a:xfrm>
          <a:prstGeom prst="rect">
            <a:avLst/>
          </a:prstGeom>
        </p:spPr>
      </p:pic>
      <p:sp>
        <p:nvSpPr>
          <p:cNvPr id="3" name="Subtitle 23">
            <a:extLst>
              <a:ext uri="{FF2B5EF4-FFF2-40B4-BE49-F238E27FC236}">
                <a16:creationId xmlns:a16="http://schemas.microsoft.com/office/drawing/2014/main" id="{EE941A10-AD39-2E18-CF5C-C1D0CEAE5F19}"/>
              </a:ext>
            </a:extLst>
          </p:cNvPr>
          <p:cNvSpPr txBox="1">
            <a:spLocks/>
          </p:cNvSpPr>
          <p:nvPr/>
        </p:nvSpPr>
        <p:spPr>
          <a:xfrm>
            <a:off x="611189" y="855412"/>
            <a:ext cx="7921624" cy="913230"/>
          </a:xfrm>
          <a:prstGeom prst="rect">
            <a:avLst/>
          </a:prstGeom>
        </p:spPr>
        <p:txBody>
          <a:bodyPr vert="horz" lIns="0" tIns="0" rIns="0" bIns="0" rtlCol="0">
            <a:normAutofit/>
          </a:bodyPr>
          <a:lstStyle>
            <a:lvl1pPr marL="0" indent="0" algn="ctr" defTabSz="457200" rtl="0" eaLnBrk="1" latinLnBrk="0" hangingPunct="1">
              <a:spcBef>
                <a:spcPct val="20000"/>
              </a:spcBef>
              <a:buFont typeface="Arial"/>
              <a:buNone/>
              <a:defRPr sz="2200" b="0" i="0" kern="1200">
                <a:solidFill>
                  <a:srgbClr val="7E112B"/>
                </a:solidFill>
                <a:latin typeface="Avenir Next LT Pro Demi" panose="020B0504020202020204" pitchFamily="34" charset="77"/>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GB" sz="3400" b="1" dirty="0">
                <a:solidFill>
                  <a:schemeClr val="bg1"/>
                </a:solidFill>
                <a:latin typeface="Avenir Next LT Pro" panose="020B0504020202020204" pitchFamily="34" charset="77"/>
              </a:rPr>
              <a:t>Cape South Coast</a:t>
            </a:r>
            <a:endParaRPr lang="en-GB" sz="5000" dirty="0">
              <a:solidFill>
                <a:schemeClr val="bg1"/>
              </a:solidFill>
            </a:endParaRPr>
          </a:p>
          <a:p>
            <a:endParaRPr lang="en-GB" dirty="0"/>
          </a:p>
        </p:txBody>
      </p:sp>
      <p:sp>
        <p:nvSpPr>
          <p:cNvPr id="4" name="Subtitle 23">
            <a:extLst>
              <a:ext uri="{FF2B5EF4-FFF2-40B4-BE49-F238E27FC236}">
                <a16:creationId xmlns:a16="http://schemas.microsoft.com/office/drawing/2014/main" id="{64D9712D-B4B1-5132-0078-9784924B14EB}"/>
              </a:ext>
            </a:extLst>
          </p:cNvPr>
          <p:cNvSpPr txBox="1">
            <a:spLocks/>
          </p:cNvSpPr>
          <p:nvPr/>
        </p:nvSpPr>
        <p:spPr>
          <a:xfrm>
            <a:off x="3465878" y="2350672"/>
            <a:ext cx="3985847" cy="4235011"/>
          </a:xfrm>
          <a:prstGeom prst="rect">
            <a:avLst/>
          </a:prstGeom>
        </p:spPr>
        <p:txBody>
          <a:bodyPr vert="horz" lIns="0" tIns="0" rIns="0" bIns="0" rtlCol="0">
            <a:noAutofit/>
          </a:bodyPr>
          <a:lstStyle>
            <a:lvl1pPr marL="0" indent="0" algn="ctr" defTabSz="457200" rtl="0" eaLnBrk="1" latinLnBrk="0" hangingPunct="1">
              <a:spcBef>
                <a:spcPct val="20000"/>
              </a:spcBef>
              <a:buFont typeface="Arial"/>
              <a:buNone/>
              <a:defRPr sz="2200" b="0" i="0" kern="1200">
                <a:solidFill>
                  <a:srgbClr val="7E112B"/>
                </a:solidFill>
                <a:latin typeface="Avenir Next LT Pro Demi" panose="020B0504020202020204" pitchFamily="34" charset="77"/>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defTabSz="360000">
              <a:spcBef>
                <a:spcPts val="1200"/>
              </a:spcBef>
            </a:pPr>
            <a:r>
              <a:rPr lang="en-ZA" dirty="0"/>
              <a:t>Region:	</a:t>
            </a:r>
            <a:r>
              <a:rPr lang="en-ZA" dirty="0">
                <a:solidFill>
                  <a:srgbClr val="5C3719"/>
                </a:solidFill>
                <a:latin typeface="Avenir Next LT Pro Light" panose="020B0304020202020204" pitchFamily="34" charset="77"/>
              </a:rPr>
              <a:t>Cape South Coast</a:t>
            </a:r>
          </a:p>
          <a:p>
            <a:pPr algn="l" defTabSz="360000">
              <a:spcBef>
                <a:spcPts val="1200"/>
              </a:spcBef>
            </a:pPr>
            <a:r>
              <a:rPr lang="en-ZA" dirty="0"/>
              <a:t>District:	</a:t>
            </a:r>
            <a:r>
              <a:rPr lang="en-ZA" dirty="0">
                <a:solidFill>
                  <a:srgbClr val="5C3719"/>
                </a:solidFill>
                <a:latin typeface="Avenir Next LT Pro Light" panose="020B0304020202020204" pitchFamily="34" charset="77"/>
              </a:rPr>
              <a:t>Walker Bay</a:t>
            </a:r>
          </a:p>
          <a:p>
            <a:pPr algn="l" defTabSz="360000">
              <a:spcBef>
                <a:spcPts val="1200"/>
              </a:spcBef>
            </a:pPr>
            <a:r>
              <a:rPr lang="en-ZA" dirty="0"/>
              <a:t>Ward:	</a:t>
            </a:r>
            <a:r>
              <a:rPr lang="en-ZA" dirty="0">
                <a:solidFill>
                  <a:srgbClr val="5C3719"/>
                </a:solidFill>
                <a:latin typeface="Avenir Next LT Pro Light" panose="020B0304020202020204" pitchFamily="34" charset="77"/>
              </a:rPr>
              <a:t>Bot River</a:t>
            </a:r>
            <a:endParaRPr lang="en-GB" dirty="0"/>
          </a:p>
        </p:txBody>
      </p:sp>
    </p:spTree>
    <p:extLst>
      <p:ext uri="{BB962C8B-B14F-4D97-AF65-F5344CB8AC3E}">
        <p14:creationId xmlns:p14="http://schemas.microsoft.com/office/powerpoint/2010/main" val="2886426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F4B1A-5C57-033B-9FD6-C350473811E6}"/>
            </a:ext>
          </a:extLst>
        </p:cNvPr>
        <p:cNvGrpSpPr/>
        <p:nvPr/>
      </p:nvGrpSpPr>
      <p:grpSpPr>
        <a:xfrm>
          <a:off x="0" y="0"/>
          <a:ext cx="0" cy="0"/>
          <a:chOff x="0" y="0"/>
          <a:chExt cx="0" cy="0"/>
        </a:xfrm>
      </p:grpSpPr>
      <p:pic>
        <p:nvPicPr>
          <p:cNvPr id="2" name="Picture 1" descr="BOT RIVER8.jpg">
            <a:extLst>
              <a:ext uri="{FF2B5EF4-FFF2-40B4-BE49-F238E27FC236}">
                <a16:creationId xmlns:a16="http://schemas.microsoft.com/office/drawing/2014/main" id="{EEC87210-872A-E4ED-A025-885417421D87}"/>
              </a:ext>
            </a:extLst>
          </p:cNvPr>
          <p:cNvPicPr>
            <a:picLocks noChangeAspect="1"/>
          </p:cNvPicPr>
          <p:nvPr/>
        </p:nvPicPr>
        <p:blipFill>
          <a:blip r:embed="rId3" cstate="screen">
            <a:extLst>
              <a:ext uri="{28A0092B-C50C-407E-A947-70E740481C1C}">
                <a14:useLocalDpi xmlns:a14="http://schemas.microsoft.com/office/drawing/2010/main"/>
              </a:ext>
            </a:extLst>
          </a:blip>
          <a:srcRect l="8006" t="6065" r="10775" b="20118"/>
          <a:stretch>
            <a:fillRect/>
          </a:stretch>
        </p:blipFill>
        <p:spPr>
          <a:xfrm>
            <a:off x="611189" y="368300"/>
            <a:ext cx="7921624" cy="5400675"/>
          </a:xfrm>
          <a:prstGeom prst="rect">
            <a:avLst/>
          </a:prstGeom>
        </p:spPr>
      </p:pic>
    </p:spTree>
    <p:extLst>
      <p:ext uri="{BB962C8B-B14F-4D97-AF65-F5344CB8AC3E}">
        <p14:creationId xmlns:p14="http://schemas.microsoft.com/office/powerpoint/2010/main" val="2309814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1E13C-C3A9-955F-AB92-45A2A38DA054}"/>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92693D7C-4545-E45B-84AC-BA3D8CA5B4B1}"/>
              </a:ext>
            </a:extLst>
          </p:cNvPr>
          <p:cNvSpPr>
            <a:spLocks noGrp="1"/>
          </p:cNvSpPr>
          <p:nvPr>
            <p:ph type="subTitle" idx="1"/>
          </p:nvPr>
        </p:nvSpPr>
        <p:spPr/>
        <p:txBody>
          <a:bodyPr>
            <a:normAutofit/>
          </a:bodyPr>
          <a:lstStyle/>
          <a:p>
            <a:pPr algn="l">
              <a:lnSpc>
                <a:spcPts val="1900"/>
              </a:lnSpc>
            </a:pPr>
            <a:r>
              <a:rPr lang="en-ZA" sz="1500" spc="-50" dirty="0">
                <a:solidFill>
                  <a:srgbClr val="5C3719"/>
                </a:solidFill>
                <a:latin typeface="Avenir Next LT Pro" panose="020B0504020202020204" pitchFamily="34" charset="77"/>
              </a:rPr>
              <a:t>The Bot River Ward, with its vast </a:t>
            </a:r>
            <a:r>
              <a:rPr lang="en-ZA" sz="1500" spc="-50">
                <a:solidFill>
                  <a:srgbClr val="5C3719"/>
                </a:solidFill>
                <a:latin typeface="Avenir Next LT Pro" panose="020B0504020202020204" pitchFamily="34" charset="77"/>
              </a:rPr>
              <a:t>landscape of </a:t>
            </a:r>
            <a:r>
              <a:rPr lang="en-ZA" sz="1500" spc="-50" dirty="0">
                <a:solidFill>
                  <a:srgbClr val="5C3719"/>
                </a:solidFill>
                <a:latin typeface="Avenir Next LT Pro" panose="020B0504020202020204" pitchFamily="34" charset="77"/>
              </a:rPr>
              <a:t>rolling wheat lands, vineyards and mountains</a:t>
            </a:r>
            <a:r>
              <a:rPr lang="en-ZA" sz="1500" spc="-50">
                <a:solidFill>
                  <a:srgbClr val="5C3719"/>
                </a:solidFill>
                <a:latin typeface="Avenir Next LT Pro" panose="020B0504020202020204" pitchFamily="34" charset="77"/>
              </a:rPr>
              <a:t>, is </a:t>
            </a:r>
            <a:r>
              <a:rPr lang="en-ZA" sz="1500" spc="-50" dirty="0">
                <a:solidFill>
                  <a:srgbClr val="5C3719"/>
                </a:solidFill>
                <a:latin typeface="Avenir Next LT Pro" panose="020B0504020202020204" pitchFamily="34" charset="77"/>
              </a:rPr>
              <a:t>the gateway to Walker Bay.</a:t>
            </a:r>
          </a:p>
        </p:txBody>
      </p:sp>
      <p:pic>
        <p:nvPicPr>
          <p:cNvPr id="3" name="Picture 2" descr="BOT RIVER9.jpg">
            <a:extLst>
              <a:ext uri="{FF2B5EF4-FFF2-40B4-BE49-F238E27FC236}">
                <a16:creationId xmlns:a16="http://schemas.microsoft.com/office/drawing/2014/main" id="{0354156A-D361-CC8C-B2E9-92BC30EC65A2}"/>
              </a:ext>
            </a:extLst>
          </p:cNvPr>
          <p:cNvPicPr>
            <a:picLocks noChangeAspect="1"/>
          </p:cNvPicPr>
          <p:nvPr/>
        </p:nvPicPr>
        <p:blipFill>
          <a:blip r:embed="rId3" cstate="screen">
            <a:extLst>
              <a:ext uri="{28A0092B-C50C-407E-A947-70E740481C1C}">
                <a14:useLocalDpi xmlns:a14="http://schemas.microsoft.com/office/drawing/2010/main"/>
              </a:ext>
            </a:extLst>
          </a:blip>
          <a:srcRect l="9213" t="6161" r="14749" b="2473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149324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02B0C-03FB-D160-93FC-B94C62BB9871}"/>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8E4C5DCE-47F2-F17C-97A1-B405F06EEFC9}"/>
              </a:ext>
            </a:extLst>
          </p:cNvPr>
          <p:cNvSpPr>
            <a:spLocks noGrp="1"/>
          </p:cNvSpPr>
          <p:nvPr>
            <p:ph type="subTitle" idx="1"/>
          </p:nvPr>
        </p:nvSpPr>
        <p:spPr>
          <a:xfrm>
            <a:off x="900113" y="5894805"/>
            <a:ext cx="5308663" cy="960820"/>
          </a:xfrm>
        </p:spPr>
        <p:txBody>
          <a:bodyPr wrap="square">
            <a:noAutofit/>
          </a:bodyPr>
          <a:lstStyle/>
          <a:p>
            <a:pPr algn="l">
              <a:lnSpc>
                <a:spcPts val="1900"/>
              </a:lnSpc>
            </a:pPr>
            <a:r>
              <a:rPr lang="en-ZA" sz="1200" spc="-50" dirty="0">
                <a:solidFill>
                  <a:srgbClr val="5C3719"/>
                </a:solidFill>
                <a:latin typeface="Avenir Next LT Pro" panose="020B0504020202020204" pitchFamily="34" charset="77"/>
              </a:rPr>
              <a:t>The Bot River, was known by the San people as the '</a:t>
            </a:r>
            <a:r>
              <a:rPr lang="en-ZA" sz="1200" spc="-50" dirty="0" err="1">
                <a:solidFill>
                  <a:srgbClr val="5C3719"/>
                </a:solidFill>
                <a:latin typeface="Avenir Next LT Pro" panose="020B0504020202020204" pitchFamily="34" charset="77"/>
              </a:rPr>
              <a:t>Gouga</a:t>
            </a:r>
            <a:r>
              <a:rPr lang="en-ZA" sz="1200" spc="-50" dirty="0">
                <a:solidFill>
                  <a:srgbClr val="5C3719"/>
                </a:solidFill>
                <a:latin typeface="Avenir Next LT Pro" panose="020B0504020202020204" pitchFamily="34" charset="77"/>
              </a:rPr>
              <a:t>’ (meaning 'abundance of fat’). The same word was used for butter, a  commodity produced in abundance by the Khoi-San who lived on the banks of the river where pastures were good.</a:t>
            </a:r>
          </a:p>
        </p:txBody>
      </p:sp>
      <p:pic>
        <p:nvPicPr>
          <p:cNvPr id="2" name="Picture 1">
            <a:extLst>
              <a:ext uri="{FF2B5EF4-FFF2-40B4-BE49-F238E27FC236}">
                <a16:creationId xmlns:a16="http://schemas.microsoft.com/office/drawing/2014/main" id="{64F743CF-9097-A04A-5647-9DBF2ACC7935}"/>
              </a:ext>
            </a:extLst>
          </p:cNvPr>
          <p:cNvPicPr>
            <a:picLocks noChangeAspect="1"/>
          </p:cNvPicPr>
          <p:nvPr/>
        </p:nvPicPr>
        <p:blipFill>
          <a:blip r:embed="rId3"/>
          <a:stretch>
            <a:fillRect/>
          </a:stretch>
        </p:blipFill>
        <p:spPr>
          <a:xfrm>
            <a:off x="2311356" y="1894789"/>
            <a:ext cx="4521287" cy="2838948"/>
          </a:xfrm>
          <a:prstGeom prst="rect">
            <a:avLst/>
          </a:prstGeom>
        </p:spPr>
      </p:pic>
    </p:spTree>
    <p:extLst>
      <p:ext uri="{BB962C8B-B14F-4D97-AF65-F5344CB8AC3E}">
        <p14:creationId xmlns:p14="http://schemas.microsoft.com/office/powerpoint/2010/main" val="2358794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95C21-5CE8-A7A6-CA6A-008298BDAEAC}"/>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82CB2524-39DD-25A8-98A9-EC1797CE365C}"/>
              </a:ext>
            </a:extLst>
          </p:cNvPr>
          <p:cNvSpPr>
            <a:spLocks noGrp="1"/>
          </p:cNvSpPr>
          <p:nvPr>
            <p:ph type="subTitle" idx="1"/>
          </p:nvPr>
        </p:nvSpPr>
        <p:spPr/>
        <p:txBody>
          <a:bodyPr>
            <a:normAutofit/>
          </a:bodyPr>
          <a:lstStyle/>
          <a:p>
            <a:pPr algn="l">
              <a:lnSpc>
                <a:spcPts val="1900"/>
              </a:lnSpc>
            </a:pPr>
            <a:r>
              <a:rPr lang="en-ZA" sz="1500" dirty="0">
                <a:solidFill>
                  <a:srgbClr val="5C3719"/>
                </a:solidFill>
                <a:latin typeface="Avenir Next LT Pro" panose="020B0504020202020204" pitchFamily="34" charset="77"/>
              </a:rPr>
              <a:t>Merchants who travelled from the Cape to trade a variety of wares for full casks of butter named the river </a:t>
            </a:r>
            <a:r>
              <a:rPr lang="en-ZA" sz="1500" dirty="0" err="1">
                <a:solidFill>
                  <a:srgbClr val="5C3719"/>
                </a:solidFill>
                <a:latin typeface="Avenir Next LT Pro" panose="020B0504020202020204" pitchFamily="34" charset="77"/>
              </a:rPr>
              <a:t>Botter</a:t>
            </a:r>
            <a:r>
              <a:rPr lang="en-ZA" sz="1500" dirty="0">
                <a:solidFill>
                  <a:srgbClr val="5C3719"/>
                </a:solidFill>
                <a:latin typeface="Avenir Next LT Pro" panose="020B0504020202020204" pitchFamily="34" charset="77"/>
              </a:rPr>
              <a:t> (meaning butter) as early as 1672.</a:t>
            </a:r>
          </a:p>
        </p:txBody>
      </p:sp>
      <p:pic>
        <p:nvPicPr>
          <p:cNvPr id="3" name="Picture 2" descr="BOT RIVER11.jpg">
            <a:extLst>
              <a:ext uri="{FF2B5EF4-FFF2-40B4-BE49-F238E27FC236}">
                <a16:creationId xmlns:a16="http://schemas.microsoft.com/office/drawing/2014/main" id="{CD5A61CA-CED5-A603-7859-4E9FC1282D1C}"/>
              </a:ext>
            </a:extLst>
          </p:cNvPr>
          <p:cNvPicPr>
            <a:picLocks noChangeAspect="1"/>
          </p:cNvPicPr>
          <p:nvPr/>
        </p:nvPicPr>
        <p:blipFill>
          <a:blip r:embed="rId3" cstate="screen">
            <a:extLst>
              <a:ext uri="{28A0092B-C50C-407E-A947-70E740481C1C}">
                <a14:useLocalDpi xmlns:a14="http://schemas.microsoft.com/office/drawing/2010/main"/>
              </a:ext>
            </a:extLst>
          </a:blip>
          <a:srcRect l="15523" t="8284" r="15523" b="28980"/>
          <a:stretch>
            <a:fillRect/>
          </a:stretch>
        </p:blipFill>
        <p:spPr>
          <a:xfrm>
            <a:off x="611187" y="365131"/>
            <a:ext cx="7921625" cy="5406430"/>
          </a:xfrm>
          <a:prstGeom prst="rect">
            <a:avLst/>
          </a:prstGeom>
        </p:spPr>
      </p:pic>
    </p:spTree>
    <p:extLst>
      <p:ext uri="{BB962C8B-B14F-4D97-AF65-F5344CB8AC3E}">
        <p14:creationId xmlns:p14="http://schemas.microsoft.com/office/powerpoint/2010/main" val="61397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C0217-E9CF-4908-584F-FDA052315AD0}"/>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E4558C3B-E87C-B958-4E8D-5D86B5BA6397}"/>
              </a:ext>
            </a:extLst>
          </p:cNvPr>
          <p:cNvSpPr>
            <a:spLocks noGrp="1"/>
          </p:cNvSpPr>
          <p:nvPr>
            <p:ph type="subTitle" idx="1"/>
          </p:nvPr>
        </p:nvSpPr>
        <p:spPr/>
        <p:txBody>
          <a:bodyPr/>
          <a:lstStyle/>
          <a:p>
            <a:pPr algn="l"/>
            <a:r>
              <a:rPr lang="en-ZA" sz="1500" dirty="0">
                <a:solidFill>
                  <a:srgbClr val="5C3719"/>
                </a:solidFill>
                <a:latin typeface="Avenir Next LT Pro" panose="020B0504020202020204" pitchFamily="34" charset="77"/>
              </a:rPr>
              <a:t>It encompasses the Bot River village and valley.</a:t>
            </a:r>
          </a:p>
        </p:txBody>
      </p:sp>
      <p:pic>
        <p:nvPicPr>
          <p:cNvPr id="2" name="Picture 1" descr="BOT RIVER12.jpg">
            <a:extLst>
              <a:ext uri="{FF2B5EF4-FFF2-40B4-BE49-F238E27FC236}">
                <a16:creationId xmlns:a16="http://schemas.microsoft.com/office/drawing/2014/main" id="{0D598436-6C35-0571-A9A9-2C6294A48B5D}"/>
              </a:ext>
            </a:extLst>
          </p:cNvPr>
          <p:cNvPicPr>
            <a:picLocks noChangeAspect="1"/>
          </p:cNvPicPr>
          <p:nvPr/>
        </p:nvPicPr>
        <p:blipFill>
          <a:blip r:embed="rId3" cstate="screen">
            <a:extLst>
              <a:ext uri="{28A0092B-C50C-407E-A947-70E740481C1C}">
                <a14:useLocalDpi xmlns:a14="http://schemas.microsoft.com/office/drawing/2010/main"/>
              </a:ext>
            </a:extLst>
          </a:blip>
          <a:srcRect l="12107" t="6163" r="10583" b="20774"/>
          <a:stretch>
            <a:fillRect/>
          </a:stretch>
        </p:blipFill>
        <p:spPr>
          <a:xfrm>
            <a:off x="611188" y="368300"/>
            <a:ext cx="7618413" cy="5400675"/>
          </a:xfrm>
          <a:prstGeom prst="rect">
            <a:avLst/>
          </a:prstGeom>
        </p:spPr>
      </p:pic>
    </p:spTree>
    <p:extLst>
      <p:ext uri="{BB962C8B-B14F-4D97-AF65-F5344CB8AC3E}">
        <p14:creationId xmlns:p14="http://schemas.microsoft.com/office/powerpoint/2010/main" val="2189275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C3A1C-9C50-90C2-DD73-DA5B94D51717}"/>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69D1D021-757B-C4E2-7947-EF6860C1D3CC}"/>
              </a:ext>
            </a:extLst>
          </p:cNvPr>
          <p:cNvSpPr>
            <a:spLocks noGrp="1"/>
          </p:cNvSpPr>
          <p:nvPr>
            <p:ph type="subTitle" idx="1"/>
          </p:nvPr>
        </p:nvSpPr>
        <p:spPr/>
        <p:txBody>
          <a:bodyPr/>
          <a:lstStyle/>
          <a:p>
            <a:r>
              <a:rPr lang="en-ZA" dirty="0"/>
              <a:t>It stretches from the Bot River lagoon up into the foothills of the </a:t>
            </a:r>
            <a:r>
              <a:rPr lang="en-ZA" dirty="0" err="1"/>
              <a:t>Groenlandberg</a:t>
            </a:r>
            <a:r>
              <a:rPr lang="en-ZA" dirty="0"/>
              <a:t> and Babylonstoren mountain ranges.</a:t>
            </a:r>
          </a:p>
        </p:txBody>
      </p:sp>
      <p:pic>
        <p:nvPicPr>
          <p:cNvPr id="3" name="Picture 2" descr="BOT RIVER13.jpg">
            <a:extLst>
              <a:ext uri="{FF2B5EF4-FFF2-40B4-BE49-F238E27FC236}">
                <a16:creationId xmlns:a16="http://schemas.microsoft.com/office/drawing/2014/main" id="{5307960D-8E9A-1C4A-6D56-6A008DD7CA5E}"/>
              </a:ext>
            </a:extLst>
          </p:cNvPr>
          <p:cNvPicPr>
            <a:picLocks noChangeAspect="1"/>
          </p:cNvPicPr>
          <p:nvPr/>
        </p:nvPicPr>
        <p:blipFill>
          <a:blip r:embed="rId3" cstate="screen">
            <a:extLst>
              <a:ext uri="{28A0092B-C50C-407E-A947-70E740481C1C}">
                <a14:useLocalDpi xmlns:a14="http://schemas.microsoft.com/office/drawing/2010/main"/>
              </a:ext>
            </a:extLst>
          </a:blip>
          <a:srcRect l="16256" t="5861" r="13331" b="28030"/>
          <a:stretch>
            <a:fillRect/>
          </a:stretch>
        </p:blipFill>
        <p:spPr>
          <a:xfrm>
            <a:off x="611187" y="368300"/>
            <a:ext cx="7668655" cy="5400675"/>
          </a:xfrm>
          <a:prstGeom prst="rect">
            <a:avLst/>
          </a:prstGeom>
        </p:spPr>
      </p:pic>
    </p:spTree>
    <p:extLst>
      <p:ext uri="{BB962C8B-B14F-4D97-AF65-F5344CB8AC3E}">
        <p14:creationId xmlns:p14="http://schemas.microsoft.com/office/powerpoint/2010/main" val="2387854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A165C-9038-9685-D7A1-C7418406B22E}"/>
            </a:ext>
          </a:extLst>
        </p:cNvPr>
        <p:cNvGrpSpPr/>
        <p:nvPr/>
      </p:nvGrpSpPr>
      <p:grpSpPr>
        <a:xfrm>
          <a:off x="0" y="0"/>
          <a:ext cx="0" cy="0"/>
          <a:chOff x="0" y="0"/>
          <a:chExt cx="0" cy="0"/>
        </a:xfrm>
      </p:grpSpPr>
      <p:sp>
        <p:nvSpPr>
          <p:cNvPr id="5" name="Subtitle 23">
            <a:extLst>
              <a:ext uri="{FF2B5EF4-FFF2-40B4-BE49-F238E27FC236}">
                <a16:creationId xmlns:a16="http://schemas.microsoft.com/office/drawing/2014/main" id="{B24F4B46-B220-1BEF-A3DB-4F3352C7EC78}"/>
              </a:ext>
            </a:extLst>
          </p:cNvPr>
          <p:cNvSpPr>
            <a:spLocks noGrp="1"/>
          </p:cNvSpPr>
          <p:nvPr>
            <p:ph type="subTitle" idx="1"/>
          </p:nvPr>
        </p:nvSpPr>
        <p:spPr/>
        <p:txBody>
          <a:bodyPr>
            <a:normAutofit fontScale="92500" lnSpcReduction="10000"/>
          </a:bodyPr>
          <a:lstStyle/>
          <a:p>
            <a:pPr algn="l"/>
            <a:r>
              <a:rPr lang="en-ZA" sz="1500" dirty="0">
                <a:solidFill>
                  <a:srgbClr val="5C3719"/>
                </a:solidFill>
                <a:latin typeface="Avenir Next LT Pro" panose="020B0504020202020204" pitchFamily="34" charset="77"/>
              </a:rPr>
              <a:t>Most of the wineries are centred within a 10 km  radius around the village.</a:t>
            </a:r>
          </a:p>
          <a:p>
            <a:pPr algn="l"/>
            <a:endParaRPr lang="en-ZA" sz="1500" dirty="0">
              <a:solidFill>
                <a:srgbClr val="5C3719"/>
              </a:solidFill>
              <a:latin typeface="Avenir Next LT Pro" panose="020B0504020202020204" pitchFamily="34" charset="77"/>
            </a:endParaRPr>
          </a:p>
          <a:p>
            <a:pPr algn="l"/>
            <a:r>
              <a:rPr lang="en-ZA" sz="1500" dirty="0">
                <a:solidFill>
                  <a:srgbClr val="5C3719"/>
                </a:solidFill>
                <a:latin typeface="Avenir Next LT Pro" panose="020B0504020202020204" pitchFamily="34" charset="77"/>
              </a:rPr>
              <a:t>.</a:t>
            </a:r>
          </a:p>
        </p:txBody>
      </p:sp>
      <p:pic>
        <p:nvPicPr>
          <p:cNvPr id="3" name="Picture 2">
            <a:extLst>
              <a:ext uri="{FF2B5EF4-FFF2-40B4-BE49-F238E27FC236}">
                <a16:creationId xmlns:a16="http://schemas.microsoft.com/office/drawing/2014/main" id="{1592AC72-D7ED-428F-8698-50A21AED5266}"/>
              </a:ext>
            </a:extLst>
          </p:cNvPr>
          <p:cNvPicPr>
            <a:picLocks noChangeAspect="1"/>
          </p:cNvPicPr>
          <p:nvPr/>
        </p:nvPicPr>
        <p:blipFill>
          <a:blip r:embed="rId3"/>
          <a:stretch>
            <a:fillRect/>
          </a:stretch>
        </p:blipFill>
        <p:spPr>
          <a:xfrm>
            <a:off x="510363" y="308122"/>
            <a:ext cx="7701515" cy="5448822"/>
          </a:xfrm>
          <a:prstGeom prst="rect">
            <a:avLst/>
          </a:prstGeom>
        </p:spPr>
      </p:pic>
    </p:spTree>
    <p:extLst>
      <p:ext uri="{BB962C8B-B14F-4D97-AF65-F5344CB8AC3E}">
        <p14:creationId xmlns:p14="http://schemas.microsoft.com/office/powerpoint/2010/main" val="3256245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B936E-E737-B7F3-B535-82C73B920472}"/>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1CDC74C4-E31C-E747-CE12-FCFF044E1ACE}"/>
              </a:ext>
            </a:extLst>
          </p:cNvPr>
          <p:cNvSpPr>
            <a:spLocks noGrp="1"/>
          </p:cNvSpPr>
          <p:nvPr>
            <p:ph type="subTitle" idx="1"/>
          </p:nvPr>
        </p:nvSpPr>
        <p:spPr/>
        <p:txBody>
          <a:bodyPr>
            <a:normAutofit/>
          </a:bodyPr>
          <a:lstStyle/>
          <a:p>
            <a:r>
              <a:rPr lang="en-ZA" dirty="0"/>
              <a:t>This rustic wine route with its boutique wineries offers </a:t>
            </a:r>
            <a:br>
              <a:rPr lang="en-ZA" dirty="0"/>
            </a:br>
            <a:r>
              <a:rPr lang="en-ZA" dirty="0"/>
              <a:t>real country hospitality and handcrafted wines.</a:t>
            </a:r>
          </a:p>
        </p:txBody>
      </p:sp>
      <p:pic>
        <p:nvPicPr>
          <p:cNvPr id="2" name="Picture 1">
            <a:extLst>
              <a:ext uri="{FF2B5EF4-FFF2-40B4-BE49-F238E27FC236}">
                <a16:creationId xmlns:a16="http://schemas.microsoft.com/office/drawing/2014/main" id="{A94650D5-6396-909D-2787-6782B9CE850F}"/>
              </a:ext>
            </a:extLst>
          </p:cNvPr>
          <p:cNvPicPr>
            <a:picLocks noChangeAspect="1"/>
          </p:cNvPicPr>
          <p:nvPr/>
        </p:nvPicPr>
        <p:blipFill>
          <a:blip r:embed="rId3">
            <a:extLst>
              <a:ext uri="{28A0092B-C50C-407E-A947-70E740481C1C}">
                <a14:useLocalDpi xmlns:a14="http://schemas.microsoft.com/office/drawing/2010/main" val="0"/>
              </a:ext>
            </a:extLst>
          </a:blip>
          <a:srcRect l="10342" t="6402" r="10342" b="21495"/>
          <a:stretch>
            <a:fillRect/>
          </a:stretch>
        </p:blipFill>
        <p:spPr>
          <a:xfrm>
            <a:off x="611188" y="368299"/>
            <a:ext cx="7921625" cy="5400676"/>
          </a:xfrm>
          <a:prstGeom prst="rect">
            <a:avLst/>
          </a:prstGeom>
        </p:spPr>
      </p:pic>
    </p:spTree>
    <p:extLst>
      <p:ext uri="{BB962C8B-B14F-4D97-AF65-F5344CB8AC3E}">
        <p14:creationId xmlns:p14="http://schemas.microsoft.com/office/powerpoint/2010/main" val="2156419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71139-DB8E-0E2C-FBA2-CC131D3BBA2D}"/>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F75BD4B3-852C-7D14-637B-A5A6C1642809}"/>
              </a:ext>
            </a:extLst>
          </p:cNvPr>
          <p:cNvSpPr>
            <a:spLocks noGrp="1"/>
          </p:cNvSpPr>
          <p:nvPr>
            <p:ph type="subTitle" idx="1"/>
          </p:nvPr>
        </p:nvSpPr>
        <p:spPr/>
        <p:txBody>
          <a:bodyPr/>
          <a:lstStyle/>
          <a:p>
            <a:r>
              <a:rPr lang="en-GB" dirty="0"/>
              <a:t>The ward borders the </a:t>
            </a:r>
            <a:r>
              <a:rPr lang="en-GB" dirty="0" err="1"/>
              <a:t>Kogelberg</a:t>
            </a:r>
            <a:r>
              <a:rPr lang="en-GB" dirty="0"/>
              <a:t> Biosphere. It is part of the Green Mountain Trail, the world’s first biodiversity wine route.</a:t>
            </a:r>
          </a:p>
          <a:p>
            <a:endParaRPr lang="en-GB" dirty="0"/>
          </a:p>
        </p:txBody>
      </p:sp>
      <p:pic>
        <p:nvPicPr>
          <p:cNvPr id="2" name="Picture 1">
            <a:extLst>
              <a:ext uri="{FF2B5EF4-FFF2-40B4-BE49-F238E27FC236}">
                <a16:creationId xmlns:a16="http://schemas.microsoft.com/office/drawing/2014/main" id="{8EED92D5-4B78-687A-FEFC-E80E00A6C136}"/>
              </a:ext>
            </a:extLst>
          </p:cNvPr>
          <p:cNvPicPr>
            <a:picLocks noChangeAspect="1"/>
          </p:cNvPicPr>
          <p:nvPr/>
        </p:nvPicPr>
        <p:blipFill>
          <a:blip r:embed="rId3">
            <a:extLst>
              <a:ext uri="{28A0092B-C50C-407E-A947-70E740481C1C}">
                <a14:useLocalDpi xmlns:a14="http://schemas.microsoft.com/office/drawing/2010/main" val="0"/>
              </a:ext>
            </a:extLst>
          </a:blip>
          <a:srcRect l="9230" t="6168" r="11252" b="21548"/>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645324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F88D0-DBA5-6153-4C07-6BB7378DC0EB}"/>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C1F6C652-88E4-2FEF-D603-862F57A555E9}"/>
              </a:ext>
            </a:extLst>
          </p:cNvPr>
          <p:cNvSpPr>
            <a:spLocks noGrp="1"/>
          </p:cNvSpPr>
          <p:nvPr>
            <p:ph type="subTitle" idx="1"/>
          </p:nvPr>
        </p:nvSpPr>
        <p:spPr/>
        <p:txBody>
          <a:bodyPr>
            <a:noAutofit/>
          </a:bodyPr>
          <a:lstStyle/>
          <a:p>
            <a:r>
              <a:rPr lang="en-ZA" sz="1400" dirty="0"/>
              <a:t>The area is renowned for its cool maritime microclimate, which is influenced by its proximity to the nearby lagoon and Walker Bay. Cooling afternoon winds blow up the valley off the ocean.</a:t>
            </a:r>
          </a:p>
        </p:txBody>
      </p:sp>
      <p:pic>
        <p:nvPicPr>
          <p:cNvPr id="2" name="Picture 1" descr="BOT RIVER17.jpg">
            <a:extLst>
              <a:ext uri="{FF2B5EF4-FFF2-40B4-BE49-F238E27FC236}">
                <a16:creationId xmlns:a16="http://schemas.microsoft.com/office/drawing/2014/main" id="{B2B0DEA6-57B7-B51A-01C5-22F7F2E79CCE}"/>
              </a:ext>
            </a:extLst>
          </p:cNvPr>
          <p:cNvPicPr>
            <a:picLocks noChangeAspect="1"/>
          </p:cNvPicPr>
          <p:nvPr/>
        </p:nvPicPr>
        <p:blipFill>
          <a:blip r:embed="rId3" cstate="screen">
            <a:extLst>
              <a:ext uri="{28A0092B-C50C-407E-A947-70E740481C1C}">
                <a14:useLocalDpi xmlns:a14="http://schemas.microsoft.com/office/drawing/2010/main"/>
              </a:ext>
            </a:extLst>
          </a:blip>
          <a:srcRect l="5098" t="5405" r="14360" b="2139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784631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02C88-BDF8-144C-E8B9-7CB725D406BA}"/>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710A026C-72B2-5BBF-6A7A-2E6B8EA56B8E}"/>
              </a:ext>
            </a:extLst>
          </p:cNvPr>
          <p:cNvSpPr>
            <a:spLocks noGrp="1"/>
          </p:cNvSpPr>
          <p:nvPr>
            <p:ph type="subTitle" idx="1"/>
          </p:nvPr>
        </p:nvSpPr>
        <p:spPr>
          <a:xfrm>
            <a:off x="915103" y="5904980"/>
            <a:ext cx="5308664" cy="908050"/>
          </a:xfrm>
        </p:spPr>
        <p:txBody>
          <a:bodyPr/>
          <a:lstStyle/>
          <a:p>
            <a:r>
              <a:rPr lang="en-GB" dirty="0"/>
              <a:t>The mean February temperature is 21.2°C and the average annual rainfall is 653 mm (US Climate Grids).</a:t>
            </a:r>
          </a:p>
          <a:p>
            <a:endParaRPr lang="en-GB" dirty="0"/>
          </a:p>
        </p:txBody>
      </p:sp>
      <p:pic>
        <p:nvPicPr>
          <p:cNvPr id="2" name="Picture 1" descr="BOT RIVER18.jpg">
            <a:extLst>
              <a:ext uri="{FF2B5EF4-FFF2-40B4-BE49-F238E27FC236}">
                <a16:creationId xmlns:a16="http://schemas.microsoft.com/office/drawing/2014/main" id="{61F5A1BE-898D-B6E9-2788-CE359F6CFB62}"/>
              </a:ext>
            </a:extLst>
          </p:cNvPr>
          <p:cNvPicPr>
            <a:picLocks noChangeAspect="1"/>
          </p:cNvPicPr>
          <p:nvPr/>
        </p:nvPicPr>
        <p:blipFill>
          <a:blip r:embed="rId3" cstate="screen">
            <a:extLst>
              <a:ext uri="{28A0092B-C50C-407E-A947-70E740481C1C}">
                <a14:useLocalDpi xmlns:a14="http://schemas.microsoft.com/office/drawing/2010/main"/>
              </a:ext>
            </a:extLst>
          </a:blip>
          <a:srcRect l="6172" t="6354" r="13835" b="2094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768753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82691-8AB3-0A2E-4416-5B0C518B4D1A}"/>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B29D242B-CF00-2542-9C01-F080FFF26B5A}"/>
              </a:ext>
            </a:extLst>
          </p:cNvPr>
          <p:cNvSpPr>
            <a:spLocks noGrp="1"/>
          </p:cNvSpPr>
          <p:nvPr>
            <p:ph type="subTitle" idx="1"/>
          </p:nvPr>
        </p:nvSpPr>
        <p:spPr/>
        <p:txBody>
          <a:bodyPr>
            <a:normAutofit/>
          </a:bodyPr>
          <a:lstStyle/>
          <a:p>
            <a:r>
              <a:rPr lang="en-GB" dirty="0"/>
              <a:t>Soils are mainly homogenous </a:t>
            </a:r>
            <a:r>
              <a:rPr lang="en-GB" dirty="0" err="1"/>
              <a:t>Bokkeveld</a:t>
            </a:r>
            <a:r>
              <a:rPr lang="en-GB" dirty="0"/>
              <a:t> shale (predominantly Glen Rosa and </a:t>
            </a:r>
            <a:r>
              <a:rPr lang="en-GB" dirty="0" err="1"/>
              <a:t>Klapmuts</a:t>
            </a:r>
            <a:r>
              <a:rPr lang="en-GB" dirty="0"/>
              <a:t>) and Table Mountain sandstone.</a:t>
            </a:r>
          </a:p>
        </p:txBody>
      </p:sp>
      <p:pic>
        <p:nvPicPr>
          <p:cNvPr id="2" name="Picture 1" descr="BOT RIVER19.jpg">
            <a:extLst>
              <a:ext uri="{FF2B5EF4-FFF2-40B4-BE49-F238E27FC236}">
                <a16:creationId xmlns:a16="http://schemas.microsoft.com/office/drawing/2014/main" id="{C9460A4D-33B8-933F-0C3E-82A2DEF6FFCB}"/>
              </a:ext>
            </a:extLst>
          </p:cNvPr>
          <p:cNvPicPr>
            <a:picLocks noChangeAspect="1"/>
          </p:cNvPicPr>
          <p:nvPr/>
        </p:nvPicPr>
        <p:blipFill>
          <a:blip r:embed="rId3" cstate="screen">
            <a:extLst>
              <a:ext uri="{28A0092B-C50C-407E-A947-70E740481C1C}">
                <a14:useLocalDpi xmlns:a14="http://schemas.microsoft.com/office/drawing/2010/main"/>
              </a:ext>
            </a:extLst>
          </a:blip>
          <a:srcRect l="11800" t="6320" r="11553" b="24032"/>
          <a:stretch>
            <a:fillRect/>
          </a:stretch>
        </p:blipFill>
        <p:spPr>
          <a:xfrm>
            <a:off x="611187" y="369402"/>
            <a:ext cx="7921626" cy="5399573"/>
          </a:xfrm>
          <a:prstGeom prst="rect">
            <a:avLst/>
          </a:prstGeom>
        </p:spPr>
      </p:pic>
    </p:spTree>
    <p:extLst>
      <p:ext uri="{BB962C8B-B14F-4D97-AF65-F5344CB8AC3E}">
        <p14:creationId xmlns:p14="http://schemas.microsoft.com/office/powerpoint/2010/main" val="1627081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B8C51-EACC-E812-331F-7CD0D835CD28}"/>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A69D0EAB-DDF3-CF5A-EA11-7881166EA73B}"/>
              </a:ext>
            </a:extLst>
          </p:cNvPr>
          <p:cNvSpPr>
            <a:spLocks noGrp="1"/>
          </p:cNvSpPr>
          <p:nvPr>
            <p:ph type="subTitle" idx="1"/>
          </p:nvPr>
        </p:nvSpPr>
        <p:spPr/>
        <p:txBody>
          <a:bodyPr/>
          <a:lstStyle/>
          <a:p>
            <a:r>
              <a:rPr lang="en-ZA" dirty="0"/>
              <a:t>Chenin Blanc, Sauvignon Blanc, Pinotage, Shiraz and other Rhône varieties fare particularly well here.</a:t>
            </a:r>
          </a:p>
        </p:txBody>
      </p:sp>
      <p:pic>
        <p:nvPicPr>
          <p:cNvPr id="2" name="Picture 1" descr="BOT RIVER20.jpg">
            <a:extLst>
              <a:ext uri="{FF2B5EF4-FFF2-40B4-BE49-F238E27FC236}">
                <a16:creationId xmlns:a16="http://schemas.microsoft.com/office/drawing/2014/main" id="{F00478C3-BF43-A23A-A17E-2FEBD27C99BF}"/>
              </a:ext>
            </a:extLst>
          </p:cNvPr>
          <p:cNvPicPr>
            <a:picLocks noChangeAspect="1"/>
          </p:cNvPicPr>
          <p:nvPr/>
        </p:nvPicPr>
        <p:blipFill>
          <a:blip r:embed="rId3" cstate="screen">
            <a:extLst>
              <a:ext uri="{28A0092B-C50C-407E-A947-70E740481C1C}">
                <a14:useLocalDpi xmlns:a14="http://schemas.microsoft.com/office/drawing/2010/main"/>
              </a:ext>
            </a:extLst>
          </a:blip>
          <a:srcRect l="6083" t="6951" r="15077" b="2139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457021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E20C8-8D4C-3CE9-AFF8-4EBCD43B1A68}"/>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063C084D-5611-86CA-411F-42B800785ACE}"/>
              </a:ext>
            </a:extLst>
          </p:cNvPr>
          <p:cNvSpPr>
            <a:spLocks noGrp="1"/>
          </p:cNvSpPr>
          <p:nvPr>
            <p:ph type="subTitle" idx="1"/>
          </p:nvPr>
        </p:nvSpPr>
        <p:spPr>
          <a:xfrm>
            <a:off x="900113" y="5921669"/>
            <a:ext cx="3973338" cy="908050"/>
          </a:xfrm>
        </p:spPr>
        <p:txBody>
          <a:bodyPr>
            <a:normAutofit/>
          </a:bodyPr>
          <a:lstStyle/>
          <a:p>
            <a:r>
              <a:rPr lang="en-GB" sz="900" dirty="0">
                <a:latin typeface="Avenir Next LT Pro Light" panose="020B0304020202020204" pitchFamily="34" charset="77"/>
              </a:rPr>
              <a:t>The images used in these presentations have been sourced from various producers, as well as industry and tourism bodies. These presentations are strictly for non-commercial, non-profit, educational purposes only and cannot be reproduced or transmitted in any form or by any means without written permission from Wines of South Africa (</a:t>
            </a:r>
            <a:r>
              <a:rPr lang="en-GB" sz="900" dirty="0" err="1">
                <a:latin typeface="Avenir Next LT Pro Light" panose="020B0304020202020204" pitchFamily="34" charset="77"/>
              </a:rPr>
              <a:t>WoSA</a:t>
            </a:r>
            <a:r>
              <a:rPr lang="en-GB" sz="900" dirty="0">
                <a:latin typeface="Avenir Next LT Pro Light" panose="020B0304020202020204" pitchFamily="34" charset="77"/>
              </a:rPr>
              <a:t>).</a:t>
            </a:r>
          </a:p>
          <a:p>
            <a:endParaRPr lang="en-GB" sz="900" dirty="0">
              <a:latin typeface="Avenir Next LT Pro Light" panose="020B0304020202020204" pitchFamily="34" charset="77"/>
            </a:endParaRPr>
          </a:p>
        </p:txBody>
      </p:sp>
      <p:pic>
        <p:nvPicPr>
          <p:cNvPr id="2" name="Picture 1" descr="BOT RIVER21.jpg">
            <a:extLst>
              <a:ext uri="{FF2B5EF4-FFF2-40B4-BE49-F238E27FC236}">
                <a16:creationId xmlns:a16="http://schemas.microsoft.com/office/drawing/2014/main" id="{B2BFA850-8C7C-4FCD-692C-ED16AC4EB539}"/>
              </a:ext>
            </a:extLst>
          </p:cNvPr>
          <p:cNvPicPr>
            <a:picLocks noChangeAspect="1"/>
          </p:cNvPicPr>
          <p:nvPr/>
        </p:nvPicPr>
        <p:blipFill>
          <a:blip r:embed="rId3" cstate="screen">
            <a:extLst>
              <a:ext uri="{28A0092B-C50C-407E-A947-70E740481C1C}">
                <a14:useLocalDpi xmlns:a14="http://schemas.microsoft.com/office/drawing/2010/main"/>
              </a:ext>
            </a:extLst>
          </a:blip>
          <a:srcRect l="4910" t="6120" r="16495" b="22447"/>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222166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E84704-A50E-5487-F7BD-E16CB72EF886}"/>
              </a:ext>
            </a:extLst>
          </p:cNvPr>
          <p:cNvPicPr>
            <a:picLocks noChangeAspect="1"/>
          </p:cNvPicPr>
          <p:nvPr/>
        </p:nvPicPr>
        <p:blipFill>
          <a:blip r:embed="rId3"/>
          <a:srcRect/>
          <a:stretch/>
        </p:blipFill>
        <p:spPr>
          <a:xfrm>
            <a:off x="-2" y="-2"/>
            <a:ext cx="9144000" cy="6858000"/>
          </a:xfrm>
          <a:prstGeom prst="rect">
            <a:avLst/>
          </a:prstGeom>
        </p:spPr>
      </p:pic>
      <p:sp>
        <p:nvSpPr>
          <p:cNvPr id="5" name="object 20">
            <a:extLst>
              <a:ext uri="{FF2B5EF4-FFF2-40B4-BE49-F238E27FC236}">
                <a16:creationId xmlns:a16="http://schemas.microsoft.com/office/drawing/2014/main" id="{77DFABF0-92BF-44A1-A465-A2C7B3C42D8A}"/>
              </a:ext>
            </a:extLst>
          </p:cNvPr>
          <p:cNvSpPr txBox="1"/>
          <p:nvPr/>
        </p:nvSpPr>
        <p:spPr>
          <a:xfrm>
            <a:off x="22860" y="4915057"/>
            <a:ext cx="9121140" cy="784830"/>
          </a:xfrm>
          <a:prstGeom prst="rect">
            <a:avLst/>
          </a:prstGeom>
        </p:spPr>
        <p:txBody>
          <a:bodyPr vert="horz" wrap="square" lIns="0" tIns="15240" rIns="0" bIns="0" rtlCol="0">
            <a:spAutoFit/>
          </a:bodyPr>
          <a:lstStyle/>
          <a:p>
            <a:pPr algn="ctr">
              <a:lnSpc>
                <a:spcPct val="100000"/>
              </a:lnSpc>
              <a:spcBef>
                <a:spcPts val="120"/>
              </a:spcBef>
            </a:pPr>
            <a:r>
              <a:rPr lang="en-US" sz="5000" b="1" spc="-65" dirty="0">
                <a:solidFill>
                  <a:srgbClr val="FFFFFF"/>
                </a:solidFill>
                <a:latin typeface="Avenir Next LT Pro" panose="020B0504020202020204" pitchFamily="34" charset="77"/>
                <a:cs typeface="Segoe UI"/>
              </a:rPr>
              <a:t>The end</a:t>
            </a:r>
            <a:endParaRPr sz="5000" b="1" dirty="0">
              <a:latin typeface="Avenir Next LT Pro" panose="020B0504020202020204" pitchFamily="34" charset="77"/>
              <a:cs typeface="Segoe UI"/>
            </a:endParaRPr>
          </a:p>
        </p:txBody>
      </p:sp>
      <p:sp>
        <p:nvSpPr>
          <p:cNvPr id="2" name="Subtitle 23">
            <a:extLst>
              <a:ext uri="{FF2B5EF4-FFF2-40B4-BE49-F238E27FC236}">
                <a16:creationId xmlns:a16="http://schemas.microsoft.com/office/drawing/2014/main" id="{FD5B4994-9B03-DB4D-7C43-806A3D8F60DC}"/>
              </a:ext>
            </a:extLst>
          </p:cNvPr>
          <p:cNvSpPr txBox="1">
            <a:spLocks/>
          </p:cNvSpPr>
          <p:nvPr/>
        </p:nvSpPr>
        <p:spPr>
          <a:xfrm>
            <a:off x="611188" y="368300"/>
            <a:ext cx="7921625" cy="2195790"/>
          </a:xfrm>
          <a:prstGeom prst="rect">
            <a:avLst/>
          </a:prstGeom>
        </p:spPr>
        <p:txBody>
          <a:bodyPr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000" b="1" dirty="0">
                <a:solidFill>
                  <a:schemeClr val="bg1"/>
                </a:solidFill>
                <a:latin typeface="Avenir Next LT Pro Demi" panose="020B0504020202020204" pitchFamily="34" charset="77"/>
              </a:rPr>
              <a:t>The Cape winelands, </a:t>
            </a:r>
            <a:r>
              <a:rPr lang="en-GB" sz="1500" dirty="0">
                <a:solidFill>
                  <a:schemeClr val="bg1"/>
                </a:solidFill>
                <a:latin typeface="Avenir Next LT Pro" panose="020B0504020202020204" pitchFamily="34" charset="77"/>
              </a:rPr>
              <a:t>considered by many to be the most </a:t>
            </a:r>
            <a:br>
              <a:rPr lang="en-GB" sz="1500" dirty="0">
                <a:solidFill>
                  <a:schemeClr val="bg1"/>
                </a:solidFill>
                <a:latin typeface="Avenir Next LT Pro" panose="020B0504020202020204" pitchFamily="34" charset="77"/>
              </a:rPr>
            </a:br>
            <a:r>
              <a:rPr lang="en-GB" sz="1500" dirty="0">
                <a:solidFill>
                  <a:schemeClr val="bg1"/>
                </a:solidFill>
                <a:latin typeface="Avenir Next LT Pro" panose="020B0504020202020204" pitchFamily="34" charset="77"/>
              </a:rPr>
              <a:t>beautiful in the world, have a network of diverse </a:t>
            </a:r>
            <a:br>
              <a:rPr lang="en-GB" sz="1500" dirty="0">
                <a:solidFill>
                  <a:schemeClr val="bg1"/>
                </a:solidFill>
                <a:latin typeface="Avenir Next LT Pro" panose="020B0504020202020204" pitchFamily="34" charset="77"/>
              </a:rPr>
            </a:br>
            <a:r>
              <a:rPr lang="en-GB" sz="1500" dirty="0">
                <a:solidFill>
                  <a:schemeClr val="bg1"/>
                </a:solidFill>
                <a:latin typeface="Avenir Next LT Pro" panose="020B0504020202020204" pitchFamily="34" charset="77"/>
              </a:rPr>
              <a:t>and well-run wine routes, affording visitors a varied </a:t>
            </a:r>
            <a:br>
              <a:rPr lang="en-GB" sz="1500" dirty="0">
                <a:solidFill>
                  <a:schemeClr val="bg1"/>
                </a:solidFill>
                <a:latin typeface="Avenir Next LT Pro" panose="020B0504020202020204" pitchFamily="34" charset="77"/>
              </a:rPr>
            </a:br>
            <a:r>
              <a:rPr lang="en-GB" sz="1500" dirty="0">
                <a:solidFill>
                  <a:schemeClr val="bg1"/>
                </a:solidFill>
                <a:latin typeface="Avenir Next LT Pro" panose="020B0504020202020204" pitchFamily="34" charset="77"/>
              </a:rPr>
              <a:t>and unforgettable experience.</a:t>
            </a:r>
          </a:p>
        </p:txBody>
      </p:sp>
    </p:spTree>
    <p:extLst>
      <p:ext uri="{BB962C8B-B14F-4D97-AF65-F5344CB8AC3E}">
        <p14:creationId xmlns:p14="http://schemas.microsoft.com/office/powerpoint/2010/main" val="3416352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10832</TotalTime>
  <Words>468</Words>
  <Application>Microsoft Office PowerPoint</Application>
  <PresentationFormat>On-screen Show (4:3)</PresentationFormat>
  <Paragraphs>52</Paragraphs>
  <Slides>22</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Avenir Next LT Pro</vt:lpstr>
      <vt:lpstr>Avenir Next LT Pro Demi</vt:lpstr>
      <vt:lpstr>Avenir Next LT Pro Light</vt:lpstr>
      <vt:lpstr>Calibri</vt:lpstr>
      <vt:lpstr>Myriad Pro</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private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WOSA</dc:creator>
  <cp:lastModifiedBy>Hanlie Eagleton</cp:lastModifiedBy>
  <cp:revision>267</cp:revision>
  <cp:lastPrinted>2016-05-23T10:12:21Z</cp:lastPrinted>
  <dcterms:created xsi:type="dcterms:W3CDTF">2013-06-26T13:00:34Z</dcterms:created>
  <dcterms:modified xsi:type="dcterms:W3CDTF">2026-09-17T07:30:53Z</dcterms:modified>
</cp:coreProperties>
</file>